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handoutMasterIdLst>
    <p:handoutMasterId r:id="rId30"/>
  </p:handoutMasterIdLst>
  <p:sldIdLst>
    <p:sldId id="256" r:id="rId2"/>
    <p:sldId id="257" r:id="rId3"/>
    <p:sldId id="300" r:id="rId4"/>
    <p:sldId id="301" r:id="rId5"/>
    <p:sldId id="302" r:id="rId6"/>
    <p:sldId id="260" r:id="rId7"/>
    <p:sldId id="262" r:id="rId8"/>
    <p:sldId id="285" r:id="rId9"/>
    <p:sldId id="286" r:id="rId10"/>
    <p:sldId id="263" r:id="rId11"/>
    <p:sldId id="289" r:id="rId12"/>
    <p:sldId id="264" r:id="rId13"/>
    <p:sldId id="280" r:id="rId14"/>
    <p:sldId id="266" r:id="rId15"/>
    <p:sldId id="290" r:id="rId16"/>
    <p:sldId id="311" r:id="rId17"/>
    <p:sldId id="312" r:id="rId18"/>
    <p:sldId id="293" r:id="rId19"/>
    <p:sldId id="292" r:id="rId20"/>
    <p:sldId id="297" r:id="rId21"/>
    <p:sldId id="308" r:id="rId22"/>
    <p:sldId id="313" r:id="rId23"/>
    <p:sldId id="309" r:id="rId24"/>
    <p:sldId id="310" r:id="rId25"/>
    <p:sldId id="270" r:id="rId26"/>
    <p:sldId id="278" r:id="rId27"/>
    <p:sldId id="304" r:id="rId28"/>
    <p:sldId id="30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2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2AF143-CEE6-A94B-AEEB-CDA2CE54BB34}" type="datetimeFigureOut">
              <a:rPr lang="en-US" smtClean="0"/>
              <a:t>3/15/17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BDB7B5-3E00-FF44-B39F-A4D825512970}" type="slidenum">
              <a:rPr lang="en-US" smtClean="0"/>
              <a:t>‹#›</a:t>
            </a:fld>
            <a:endParaRPr lang="en-US"/>
          </a:p>
        </p:txBody>
      </p:sp>
    </p:spTree>
    <p:extLst>
      <p:ext uri="{BB962C8B-B14F-4D97-AF65-F5344CB8AC3E}">
        <p14:creationId xmlns:p14="http://schemas.microsoft.com/office/powerpoint/2010/main" val="5043110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DD090-614D-9A4F-B8BE-2B9C1E497449}"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DD090-614D-9A4F-B8BE-2B9C1E497449}"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35D09-76F1-864F-A82E-5D04861DED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4DD090-614D-9A4F-B8BE-2B9C1E497449}"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35D09-76F1-864F-A82E-5D04861DED3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DD090-614D-9A4F-B8BE-2B9C1E497449}"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35D09-76F1-864F-A82E-5D04861DED3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4DD090-614D-9A4F-B8BE-2B9C1E497449}" type="datetimeFigureOut">
              <a:rPr lang="en-US" smtClean="0"/>
              <a:t>3/15/17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35D09-76F1-864F-A82E-5D04861DED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E4DD090-614D-9A4F-B8BE-2B9C1E497449}"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35D09-76F1-864F-A82E-5D04861DED3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DD090-614D-9A4F-B8BE-2B9C1E497449}" type="datetimeFigureOut">
              <a:rPr lang="en-US" smtClean="0"/>
              <a:t>3/15/17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35D09-76F1-864F-A82E-5D04861DED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DD090-614D-9A4F-B8BE-2B9C1E497449}" type="datetimeFigureOut">
              <a:rPr lang="en-US" smtClean="0"/>
              <a:t>3/15/17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35D09-76F1-864F-A82E-5D04861DED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E4DD090-614D-9A4F-B8BE-2B9C1E497449}" type="datetimeFigureOut">
              <a:rPr lang="en-US" smtClean="0"/>
              <a:t>3/15/17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35D09-76F1-864F-A82E-5D04861DED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E4DD090-614D-9A4F-B8BE-2B9C1E497449}"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DD090-614D-9A4F-B8BE-2B9C1E497449}" type="datetimeFigureOut">
              <a:rPr lang="en-US" smtClean="0"/>
              <a:t>3/15/17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35D09-76F1-864F-A82E-5D04861DED3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E4DD090-614D-9A4F-B8BE-2B9C1E497449}" type="datetimeFigureOut">
              <a:rPr lang="en-US" smtClean="0"/>
              <a:t>3/15/17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AD35D09-76F1-864F-A82E-5D04861DED3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d.com/talks/stella_young_i_m_not_your_inspiration_thank_you_very_much?language=e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da.gov/pubs/adastatute08.htm" TargetMode="External"/><Relationship Id="rId3" Type="http://schemas.openxmlformats.org/officeDocument/2006/relationships/hyperlink" Target="http://www.census.gov/prod/2012pubs/p70-131.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org/disabilities/default.asp?id=26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b="1" dirty="0"/>
              <a:t>Clinical </a:t>
            </a:r>
            <a:r>
              <a:rPr lang="en-US" b="1" dirty="0" smtClean="0"/>
              <a:t>Practice</a:t>
            </a:r>
            <a:r>
              <a:rPr lang="en-US" b="1" dirty="0"/>
              <a:t> </a:t>
            </a:r>
            <a:r>
              <a:rPr lang="en-US" b="1" dirty="0" smtClean="0"/>
              <a:t>with Individuals with Disabilities: </a:t>
            </a:r>
            <a:br>
              <a:rPr lang="en-US" b="1" dirty="0" smtClean="0"/>
            </a:br>
            <a:r>
              <a:rPr lang="en-US" b="1" dirty="0" smtClean="0"/>
              <a:t>A </a:t>
            </a:r>
            <a:r>
              <a:rPr lang="en-US" b="1" dirty="0"/>
              <a:t>Disability Culture Perspective</a:t>
            </a:r>
          </a:p>
        </p:txBody>
      </p:sp>
      <p:sp>
        <p:nvSpPr>
          <p:cNvPr id="3" name="Subtitle 2"/>
          <p:cNvSpPr>
            <a:spLocks noGrp="1"/>
          </p:cNvSpPr>
          <p:nvPr>
            <p:ph type="subTitle" idx="1"/>
          </p:nvPr>
        </p:nvSpPr>
        <p:spPr/>
        <p:txBody>
          <a:bodyPr>
            <a:noAutofit/>
          </a:bodyPr>
          <a:lstStyle/>
          <a:p>
            <a:pPr marL="0" indent="0" algn="ctr">
              <a:spcBef>
                <a:spcPts val="0"/>
              </a:spcBef>
              <a:buNone/>
            </a:pPr>
            <a:r>
              <a:rPr lang="en-US" b="1" dirty="0" smtClean="0">
                <a:latin typeface="Century Schoolbook" charset="0"/>
                <a:ea typeface="ＭＳ Ｐゴシック" charset="0"/>
                <a:cs typeface="ＭＳ Ｐゴシック" charset="0"/>
              </a:rPr>
              <a:t>Megan </a:t>
            </a:r>
            <a:r>
              <a:rPr lang="en-US" b="1" dirty="0">
                <a:latin typeface="Century Schoolbook" charset="0"/>
                <a:ea typeface="ＭＳ Ｐゴシック" charset="0"/>
                <a:cs typeface="ＭＳ Ｐゴシック" charset="0"/>
              </a:rPr>
              <a:t>Carlos, </a:t>
            </a:r>
            <a:r>
              <a:rPr lang="en-US" b="1" dirty="0" smtClean="0">
                <a:latin typeface="Century Schoolbook" charset="0"/>
                <a:ea typeface="ＭＳ Ｐゴシック" charset="0"/>
                <a:cs typeface="ＭＳ Ｐゴシック" charset="0"/>
              </a:rPr>
              <a:t>Ph.D.</a:t>
            </a:r>
          </a:p>
          <a:p>
            <a:pPr marL="0" indent="0" algn="ctr">
              <a:spcBef>
                <a:spcPts val="0"/>
              </a:spcBef>
              <a:buNone/>
            </a:pPr>
            <a:r>
              <a:rPr lang="en-US" b="1" dirty="0" smtClean="0">
                <a:latin typeface="Century Schoolbook" charset="0"/>
                <a:ea typeface="ＭＳ Ｐゴシック" charset="0"/>
                <a:cs typeface="ＭＳ Ｐゴシック" charset="0"/>
              </a:rPr>
              <a:t>American </a:t>
            </a:r>
            <a:r>
              <a:rPr lang="en-US" b="1" dirty="0">
                <a:latin typeface="Century Schoolbook" charset="0"/>
                <a:ea typeface="ＭＳ Ｐゴシック" charset="0"/>
                <a:cs typeface="ＭＳ Ｐゴシック" charset="0"/>
              </a:rPr>
              <a:t>School of Professional </a:t>
            </a:r>
            <a:r>
              <a:rPr lang="en-US" b="1" dirty="0" smtClean="0">
                <a:latin typeface="Century Schoolbook" charset="0"/>
                <a:ea typeface="ＭＳ Ｐゴシック" charset="0"/>
                <a:cs typeface="ＭＳ Ｐゴシック" charset="0"/>
              </a:rPr>
              <a:t>Psychology</a:t>
            </a:r>
          </a:p>
          <a:p>
            <a:pPr marL="0" indent="0" algn="ctr">
              <a:spcBef>
                <a:spcPts val="0"/>
              </a:spcBef>
              <a:buNone/>
            </a:pPr>
            <a:r>
              <a:rPr lang="en-US" b="1" dirty="0" smtClean="0">
                <a:latin typeface="Century Schoolbook" charset="0"/>
                <a:ea typeface="ＭＳ Ｐゴシック" charset="0"/>
                <a:cs typeface="ＭＳ Ｐゴシック" charset="0"/>
              </a:rPr>
              <a:t>at Argosy </a:t>
            </a:r>
            <a:r>
              <a:rPr lang="en-US" b="1" dirty="0">
                <a:latin typeface="Century Schoolbook" charset="0"/>
                <a:ea typeface="ＭＳ Ｐゴシック" charset="0"/>
                <a:cs typeface="ＭＳ Ｐゴシック" charset="0"/>
              </a:rPr>
              <a:t>University – San Francisco Bay Area </a:t>
            </a:r>
          </a:p>
          <a:p>
            <a:pPr marL="0" indent="0" algn="ctr">
              <a:spcBef>
                <a:spcPts val="0"/>
              </a:spcBef>
              <a:buNone/>
            </a:pPr>
            <a:endParaRPr lang="en-US" b="1" dirty="0"/>
          </a:p>
        </p:txBody>
      </p:sp>
    </p:spTree>
    <p:extLst>
      <p:ext uri="{BB962C8B-B14F-4D97-AF65-F5344CB8AC3E}">
        <p14:creationId xmlns:p14="http://schemas.microsoft.com/office/powerpoint/2010/main" val="38730397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669179"/>
            <a:ext cx="7556313" cy="3381997"/>
          </a:xfrm>
        </p:spPr>
        <p:txBody>
          <a:bodyPr>
            <a:noAutofit/>
          </a:bodyPr>
          <a:lstStyle/>
          <a:p>
            <a:r>
              <a:rPr lang="en-US" dirty="0" smtClean="0"/>
              <a:t>Disability </a:t>
            </a:r>
            <a:r>
              <a:rPr lang="en-US" dirty="0"/>
              <a:t>culture </a:t>
            </a:r>
            <a:r>
              <a:rPr lang="en-US" dirty="0" smtClean="0"/>
              <a:t>came </a:t>
            </a:r>
            <a:r>
              <a:rPr lang="en-US" dirty="0"/>
              <a:t>out of political activism for disability rights in the 1960s, 70s, and 80s. </a:t>
            </a:r>
          </a:p>
          <a:p>
            <a:pPr lvl="1"/>
            <a:r>
              <a:rPr lang="en-US" dirty="0"/>
              <a:t> As individuals with disabilities began to organize in the service of gaining equal access to opportunities afforded to individuals without disabilities, they recognized that they had experienced similar experiences of oppression. </a:t>
            </a:r>
          </a:p>
          <a:p>
            <a:pPr lvl="1"/>
            <a:r>
              <a:rPr lang="en-US" dirty="0" smtClean="0"/>
              <a:t>A sense of community and culture developed from a sense of shared </a:t>
            </a:r>
            <a:r>
              <a:rPr lang="en-US" dirty="0"/>
              <a:t>history and political </a:t>
            </a:r>
            <a:r>
              <a:rPr lang="en-US" dirty="0" smtClean="0"/>
              <a:t>goals</a:t>
            </a:r>
            <a:r>
              <a:rPr lang="en-US" dirty="0"/>
              <a:t>.</a:t>
            </a:r>
            <a:endParaRPr lang="en-US" sz="1800" dirty="0" smtClean="0"/>
          </a:p>
          <a:p>
            <a:pPr marL="0" indent="0">
              <a:buNone/>
            </a:pPr>
            <a:endParaRPr lang="en-US" sz="1800" dirty="0"/>
          </a:p>
          <a:p>
            <a:endParaRPr lang="en-US" sz="1800" dirty="0"/>
          </a:p>
        </p:txBody>
      </p:sp>
      <p:sp>
        <p:nvSpPr>
          <p:cNvPr id="2" name="Title 1"/>
          <p:cNvSpPr>
            <a:spLocks noGrp="1"/>
          </p:cNvSpPr>
          <p:nvPr>
            <p:ph type="title"/>
          </p:nvPr>
        </p:nvSpPr>
        <p:spPr/>
        <p:txBody>
          <a:bodyPr/>
          <a:lstStyle/>
          <a:p>
            <a:r>
              <a:rPr lang="en-US" dirty="0" smtClean="0"/>
              <a:t>Disability Culture</a:t>
            </a:r>
            <a:endParaRPr lang="en-US" dirty="0"/>
          </a:p>
        </p:txBody>
      </p:sp>
    </p:spTree>
    <p:extLst>
      <p:ext uri="{BB962C8B-B14F-4D97-AF65-F5344CB8AC3E}">
        <p14:creationId xmlns:p14="http://schemas.microsoft.com/office/powerpoint/2010/main" val="32669362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4048062"/>
          </a:xfrm>
        </p:spPr>
        <p:txBody>
          <a:bodyPr>
            <a:normAutofit fontScale="85000" lnSpcReduction="20000"/>
          </a:bodyPr>
          <a:lstStyle/>
          <a:p>
            <a:r>
              <a:rPr lang="en-US" dirty="0"/>
              <a:t>“People with disabilities have forged a group identity. We share a common history of oppression and a common bond of resilience. We generate art, music, literature, and other expressions of our lives and our culture, infused from our experience of disability. Most importantly, we are proud of ourselves as people with disabilities. We claim our disabilities with pride as part of our identity. We are who we are: we are people with disabilities.” (Brown, 1996, </a:t>
            </a:r>
            <a:r>
              <a:rPr lang="en-US" dirty="0" err="1"/>
              <a:t>para</a:t>
            </a:r>
            <a:r>
              <a:rPr lang="en-US" dirty="0"/>
              <a:t>. 11</a:t>
            </a:r>
            <a:r>
              <a:rPr lang="en-US" dirty="0" smtClean="0"/>
              <a:t>)</a:t>
            </a:r>
          </a:p>
          <a:p>
            <a:endParaRPr lang="en-US" dirty="0"/>
          </a:p>
          <a:p>
            <a:r>
              <a:rPr lang="en-US" dirty="0" smtClean="0"/>
              <a:t>The foundation of the disability community rests on a “communal experience, whose essential elements are not the disability per se, but the interpersonal and psychosocial experiences that result from being a person with disabilities” (</a:t>
            </a:r>
            <a:r>
              <a:rPr lang="en-US" dirty="0" err="1" smtClean="0"/>
              <a:t>Olkin</a:t>
            </a:r>
            <a:r>
              <a:rPr lang="en-US" dirty="0" smtClean="0"/>
              <a:t>, 1999, p. 54).</a:t>
            </a:r>
            <a:endParaRPr lang="en-US" dirty="0"/>
          </a:p>
        </p:txBody>
      </p:sp>
      <p:sp>
        <p:nvSpPr>
          <p:cNvPr id="2" name="Title 1"/>
          <p:cNvSpPr>
            <a:spLocks noGrp="1"/>
          </p:cNvSpPr>
          <p:nvPr>
            <p:ph type="title"/>
          </p:nvPr>
        </p:nvSpPr>
        <p:spPr/>
        <p:txBody>
          <a:bodyPr/>
          <a:lstStyle/>
          <a:p>
            <a:r>
              <a:rPr lang="en-US" dirty="0" smtClean="0"/>
              <a:t>Disability Culture </a:t>
            </a:r>
            <a:r>
              <a:rPr lang="en-US" sz="2800" dirty="0" smtClean="0"/>
              <a:t>(cont.)</a:t>
            </a:r>
            <a:endParaRPr lang="en-US" dirty="0"/>
          </a:p>
        </p:txBody>
      </p:sp>
    </p:spTree>
    <p:extLst>
      <p:ext uri="{BB962C8B-B14F-4D97-AF65-F5344CB8AC3E}">
        <p14:creationId xmlns:p14="http://schemas.microsoft.com/office/powerpoint/2010/main" val="17829468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206027"/>
            <a:ext cx="7556313" cy="4144963"/>
          </a:xfrm>
        </p:spPr>
        <p:txBody>
          <a:bodyPr>
            <a:noAutofit/>
          </a:bodyPr>
          <a:lstStyle/>
          <a:p>
            <a:r>
              <a:rPr lang="en-US" dirty="0">
                <a:ea typeface="ＭＳ Ｐゴシック" charset="0"/>
                <a:cs typeface="ＭＳ Ｐゴシック" charset="0"/>
              </a:rPr>
              <a:t>Individually</a:t>
            </a:r>
          </a:p>
          <a:p>
            <a:pPr lvl="1"/>
            <a:r>
              <a:rPr lang="en-US" sz="2000" dirty="0">
                <a:ea typeface="ＭＳ Ｐゴシック" charset="0"/>
              </a:rPr>
              <a:t>Choose one </a:t>
            </a:r>
            <a:r>
              <a:rPr lang="en-US" sz="2000" dirty="0" smtClean="0">
                <a:ea typeface="ＭＳ Ｐゴシック" charset="0"/>
              </a:rPr>
              <a:t>disability </a:t>
            </a:r>
            <a:r>
              <a:rPr lang="en-US" sz="2000" dirty="0">
                <a:ea typeface="ＭＳ Ｐゴシック" charset="0"/>
              </a:rPr>
              <a:t>that </a:t>
            </a:r>
            <a:r>
              <a:rPr lang="en-US" sz="2000" dirty="0" smtClean="0">
                <a:ea typeface="ＭＳ Ｐゴシック" charset="0"/>
              </a:rPr>
              <a:t>is the </a:t>
            </a:r>
            <a:r>
              <a:rPr lang="en-US" sz="2000" dirty="0">
                <a:ea typeface="ＭＳ Ｐゴシック" charset="0"/>
              </a:rPr>
              <a:t>most emotionally evocative for you.  Write down your prominent thoughts, assumptions, and feelings about individuals with </a:t>
            </a:r>
            <a:r>
              <a:rPr lang="en-US" sz="2000" dirty="0" smtClean="0">
                <a:ea typeface="ＭＳ Ｐゴシック" charset="0"/>
              </a:rPr>
              <a:t>this particular disability.</a:t>
            </a:r>
            <a:endParaRPr lang="en-US" sz="2000" dirty="0">
              <a:ea typeface="ＭＳ Ｐゴシック" charset="0"/>
            </a:endParaRPr>
          </a:p>
          <a:p>
            <a:r>
              <a:rPr lang="en-US" dirty="0">
                <a:ea typeface="ＭＳ Ｐゴシック" charset="0"/>
                <a:cs typeface="ＭＳ Ｐゴシック" charset="0"/>
              </a:rPr>
              <a:t>Small Groups (of 3 or 4 people)</a:t>
            </a:r>
          </a:p>
          <a:p>
            <a:pPr lvl="1"/>
            <a:r>
              <a:rPr lang="en-US" sz="2000" dirty="0">
                <a:ea typeface="ＭＳ Ｐゴシック" charset="0"/>
              </a:rPr>
              <a:t>Elect note-taker and spokesperson.</a:t>
            </a:r>
          </a:p>
          <a:p>
            <a:pPr lvl="1"/>
            <a:r>
              <a:rPr lang="en-US" sz="2000" dirty="0">
                <a:ea typeface="ＭＳ Ｐゴシック" charset="0"/>
              </a:rPr>
              <a:t>Share both disabilities you wrote down and your reactions to individuals with those particular disabilities.</a:t>
            </a:r>
          </a:p>
          <a:p>
            <a:r>
              <a:rPr lang="en-US" dirty="0">
                <a:ea typeface="ＭＳ Ｐゴシック" charset="0"/>
                <a:cs typeface="ＭＳ Ｐゴシック" charset="0"/>
              </a:rPr>
              <a:t>Entire Group</a:t>
            </a:r>
          </a:p>
          <a:p>
            <a:pPr lvl="1"/>
            <a:r>
              <a:rPr lang="en-US" sz="2000" dirty="0">
                <a:ea typeface="ＭＳ Ｐゴシック" charset="0"/>
              </a:rPr>
              <a:t>Each spokesperson presents to the group</a:t>
            </a:r>
            <a:r>
              <a:rPr lang="en-US" sz="2000" dirty="0" smtClean="0">
                <a:ea typeface="ＭＳ Ｐゴシック" charset="0"/>
              </a:rPr>
              <a:t>.</a:t>
            </a:r>
          </a:p>
          <a:p>
            <a:pPr lvl="1"/>
            <a:r>
              <a:rPr lang="en-US" sz="2000" dirty="0" smtClean="0">
                <a:ea typeface="ＭＳ Ｐゴシック" charset="0"/>
              </a:rPr>
              <a:t>Discussion re: the value of curiosity</a:t>
            </a:r>
            <a:endParaRPr lang="en-US" sz="2200" dirty="0">
              <a:ea typeface="ＭＳ Ｐゴシック" charset="0"/>
            </a:endParaRPr>
          </a:p>
          <a:p>
            <a:endParaRPr lang="en-US" dirty="0"/>
          </a:p>
        </p:txBody>
      </p:sp>
      <p:sp>
        <p:nvSpPr>
          <p:cNvPr id="2" name="Title 1"/>
          <p:cNvSpPr>
            <a:spLocks noGrp="1"/>
          </p:cNvSpPr>
          <p:nvPr>
            <p:ph type="title"/>
          </p:nvPr>
        </p:nvSpPr>
        <p:spPr/>
        <p:txBody>
          <a:bodyPr/>
          <a:lstStyle/>
          <a:p>
            <a:r>
              <a:rPr lang="en-US" dirty="0" smtClean="0"/>
              <a:t>Group Awareness Exercise</a:t>
            </a:r>
            <a:endParaRPr lang="en-US" dirty="0"/>
          </a:p>
        </p:txBody>
      </p:sp>
    </p:spTree>
    <p:extLst>
      <p:ext uri="{BB962C8B-B14F-4D97-AF65-F5344CB8AC3E}">
        <p14:creationId xmlns:p14="http://schemas.microsoft.com/office/powerpoint/2010/main" val="7048976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Cultural attitudes toward disability and individuals with disability are quite negative (</a:t>
            </a:r>
            <a:r>
              <a:rPr lang="en-US" dirty="0" err="1"/>
              <a:t>Olkin</a:t>
            </a:r>
            <a:r>
              <a:rPr lang="en-US" dirty="0"/>
              <a:t>, 2011).</a:t>
            </a:r>
          </a:p>
          <a:p>
            <a:r>
              <a:rPr lang="en-US" dirty="0" smtClean="0"/>
              <a:t>Even though the ADA has been in effect for 25 years, individuals with disabilities regularly experience discrimination (Keller &amp; </a:t>
            </a:r>
            <a:r>
              <a:rPr lang="en-US" dirty="0" err="1" smtClean="0"/>
              <a:t>Galgay</a:t>
            </a:r>
            <a:r>
              <a:rPr lang="en-US" dirty="0" smtClean="0"/>
              <a:t>, 2010).</a:t>
            </a:r>
          </a:p>
          <a:p>
            <a:pPr lvl="1"/>
            <a:r>
              <a:rPr lang="en-US" dirty="0" smtClean="0"/>
              <a:t>“In the post-ADA era, discrimination is far more insidious and polite” (Peace, 2015, p. 104)</a:t>
            </a:r>
          </a:p>
          <a:p>
            <a:r>
              <a:rPr lang="en-US" dirty="0" smtClean="0"/>
              <a:t>Distorted assumptions about disability appear to drive negative attitudes and discrimination towards people with disabilities (Keller &amp; </a:t>
            </a:r>
            <a:r>
              <a:rPr lang="en-US" dirty="0" err="1" smtClean="0"/>
              <a:t>Galgay</a:t>
            </a:r>
            <a:r>
              <a:rPr lang="en-US" dirty="0" smtClean="0"/>
              <a:t>, 2010).</a:t>
            </a:r>
          </a:p>
        </p:txBody>
      </p:sp>
      <p:sp>
        <p:nvSpPr>
          <p:cNvPr id="2" name="Title 1"/>
          <p:cNvSpPr>
            <a:spLocks noGrp="1"/>
          </p:cNvSpPr>
          <p:nvPr>
            <p:ph type="title"/>
          </p:nvPr>
        </p:nvSpPr>
        <p:spPr/>
        <p:txBody>
          <a:bodyPr>
            <a:noAutofit/>
          </a:bodyPr>
          <a:lstStyle/>
          <a:p>
            <a:r>
              <a:rPr lang="en-US" sz="3200" dirty="0" smtClean="0"/>
              <a:t>Wheel / Walk </a:t>
            </a:r>
            <a:r>
              <a:rPr lang="en-US" sz="3200" dirty="0"/>
              <a:t>a Mile In Our Shoes: Experiencing Disability in American Culture in </a:t>
            </a:r>
            <a:r>
              <a:rPr lang="en-US" sz="3200" dirty="0" smtClean="0"/>
              <a:t>2017</a:t>
            </a:r>
            <a:endParaRPr lang="en-US" sz="3200" dirty="0"/>
          </a:p>
        </p:txBody>
      </p:sp>
    </p:spTree>
    <p:extLst>
      <p:ext uri="{BB962C8B-B14F-4D97-AF65-F5344CB8AC3E}">
        <p14:creationId xmlns:p14="http://schemas.microsoft.com/office/powerpoint/2010/main" val="30003282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4018180"/>
          </a:xfrm>
        </p:spPr>
        <p:txBody>
          <a:bodyPr>
            <a:normAutofit/>
          </a:bodyPr>
          <a:lstStyle/>
          <a:p>
            <a:r>
              <a:rPr lang="en-US" dirty="0" smtClean="0"/>
              <a:t>1) While most individuals with disabilities do not view their disability as the most salient part of their lives/make-up of their character, disability is viewed by others as a defining characteristic (</a:t>
            </a:r>
            <a:r>
              <a:rPr lang="en-US" dirty="0" err="1" smtClean="0"/>
              <a:t>Olkin</a:t>
            </a:r>
            <a:r>
              <a:rPr lang="en-US" dirty="0" smtClean="0"/>
              <a:t>, 1999; 2011).</a:t>
            </a:r>
          </a:p>
          <a:p>
            <a:pPr lvl="1"/>
            <a:r>
              <a:rPr lang="en-US" dirty="0" smtClean="0"/>
              <a:t>Implications for treatment?</a:t>
            </a:r>
          </a:p>
          <a:p>
            <a:pPr marL="301943" lvl="1" indent="0">
              <a:buNone/>
            </a:pPr>
            <a:endParaRPr lang="en-US" dirty="0" smtClean="0"/>
          </a:p>
          <a:p>
            <a:r>
              <a:rPr lang="en-US" dirty="0" smtClean="0"/>
              <a:t>2)An individual’s disability is often assumed to be a burden—for them, for family/caregivers, and for society </a:t>
            </a:r>
            <a:r>
              <a:rPr lang="en-US" dirty="0"/>
              <a:t>(</a:t>
            </a:r>
            <a:r>
              <a:rPr lang="en-US" dirty="0" err="1"/>
              <a:t>Olkin</a:t>
            </a:r>
            <a:r>
              <a:rPr lang="en-US" dirty="0"/>
              <a:t>, 1999; 2011</a:t>
            </a:r>
            <a:r>
              <a:rPr lang="en-US" dirty="0" smtClean="0"/>
              <a:t>).</a:t>
            </a:r>
          </a:p>
          <a:p>
            <a:pPr lvl="1"/>
            <a:r>
              <a:rPr lang="en-US" dirty="0" smtClean="0"/>
              <a:t>Implications for treatment?</a:t>
            </a:r>
            <a:endParaRPr lang="en-US" dirty="0"/>
          </a:p>
        </p:txBody>
      </p:sp>
      <p:sp>
        <p:nvSpPr>
          <p:cNvPr id="2" name="Title 1"/>
          <p:cNvSpPr>
            <a:spLocks noGrp="1"/>
          </p:cNvSpPr>
          <p:nvPr>
            <p:ph type="title"/>
          </p:nvPr>
        </p:nvSpPr>
        <p:spPr/>
        <p:txBody>
          <a:bodyPr>
            <a:normAutofit fontScale="90000"/>
          </a:bodyPr>
          <a:lstStyle/>
          <a:p>
            <a:r>
              <a:rPr lang="en-US" dirty="0" smtClean="0"/>
              <a:t>Common Experiences of People with Disabilities</a:t>
            </a:r>
            <a:endParaRPr lang="en-US" dirty="0"/>
          </a:p>
        </p:txBody>
      </p:sp>
    </p:spTree>
    <p:extLst>
      <p:ext uri="{BB962C8B-B14F-4D97-AF65-F5344CB8AC3E}">
        <p14:creationId xmlns:p14="http://schemas.microsoft.com/office/powerpoint/2010/main" val="31759101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3) It is often assumed that a disability is a loss, and that this loss should be mourned (Wright, 1960; </a:t>
            </a:r>
            <a:r>
              <a:rPr lang="en-US" dirty="0" err="1" smtClean="0"/>
              <a:t>Olkin</a:t>
            </a:r>
            <a:r>
              <a:rPr lang="en-US" dirty="0" smtClean="0"/>
              <a:t>, 2011).</a:t>
            </a:r>
          </a:p>
          <a:p>
            <a:pPr lvl="1"/>
            <a:r>
              <a:rPr lang="en-US" dirty="0" smtClean="0"/>
              <a:t>From the assumption, depression is often presumed to be a normal response to disability  (</a:t>
            </a:r>
            <a:r>
              <a:rPr lang="en-US" dirty="0" err="1" smtClean="0"/>
              <a:t>Olkin</a:t>
            </a:r>
            <a:r>
              <a:rPr lang="en-US" dirty="0" smtClean="0"/>
              <a:t>, 2011).</a:t>
            </a:r>
          </a:p>
          <a:p>
            <a:pPr lvl="1"/>
            <a:r>
              <a:rPr lang="en-US" dirty="0" smtClean="0"/>
              <a:t>Individuals with disabilities are often expected to be grateful for having accommodations (</a:t>
            </a:r>
            <a:r>
              <a:rPr lang="en-US" dirty="0" err="1" smtClean="0"/>
              <a:t>Olkin</a:t>
            </a:r>
            <a:r>
              <a:rPr lang="en-US" dirty="0" smtClean="0"/>
              <a:t>, 2011).</a:t>
            </a:r>
          </a:p>
          <a:p>
            <a:pPr lvl="1"/>
            <a:r>
              <a:rPr lang="en-US" dirty="0" smtClean="0"/>
              <a:t>Implications for treatment?</a:t>
            </a:r>
            <a:endParaRPr lang="en-US" dirty="0"/>
          </a:p>
        </p:txBody>
      </p:sp>
      <p:sp>
        <p:nvSpPr>
          <p:cNvPr id="2" name="Title 1"/>
          <p:cNvSpPr>
            <a:spLocks noGrp="1"/>
          </p:cNvSpPr>
          <p:nvPr>
            <p:ph type="title"/>
          </p:nvPr>
        </p:nvSpPr>
        <p:spPr/>
        <p:txBody>
          <a:bodyPr>
            <a:normAutofit fontScale="90000"/>
          </a:bodyPr>
          <a:lstStyle/>
          <a:p>
            <a:r>
              <a:rPr lang="en-US" dirty="0"/>
              <a:t>Common Experiences of People with Disabilities</a:t>
            </a:r>
          </a:p>
        </p:txBody>
      </p:sp>
    </p:spTree>
    <p:extLst>
      <p:ext uri="{BB962C8B-B14F-4D97-AF65-F5344CB8AC3E}">
        <p14:creationId xmlns:p14="http://schemas.microsoft.com/office/powerpoint/2010/main" val="41877209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4018180"/>
          </a:xfrm>
        </p:spPr>
        <p:txBody>
          <a:bodyPr>
            <a:normAutofit fontScale="85000" lnSpcReduction="20000"/>
          </a:bodyPr>
          <a:lstStyle/>
          <a:p>
            <a:r>
              <a:rPr lang="en-US" dirty="0" smtClean="0"/>
              <a:t>4) Disability is typically portrayed in a negative light in the media.  These negative portrayals of disability are reflected back to clients living with disabilities.</a:t>
            </a:r>
          </a:p>
          <a:p>
            <a:pPr lvl="1"/>
            <a:r>
              <a:rPr lang="en-US" dirty="0"/>
              <a:t>Media plays a significant role in perpetuating negative connotations of disability (Reinhardt, </a:t>
            </a:r>
            <a:r>
              <a:rPr lang="en-US" dirty="0" err="1"/>
              <a:t>Pennycott</a:t>
            </a:r>
            <a:r>
              <a:rPr lang="en-US" dirty="0"/>
              <a:t>, &amp; </a:t>
            </a:r>
            <a:r>
              <a:rPr lang="en-US" dirty="0" err="1"/>
              <a:t>Fellinghauer</a:t>
            </a:r>
            <a:r>
              <a:rPr lang="en-US" dirty="0"/>
              <a:t>, 2013).</a:t>
            </a:r>
          </a:p>
          <a:p>
            <a:pPr lvl="1"/>
            <a:r>
              <a:rPr lang="en-US" dirty="0"/>
              <a:t>Individuals with disabilities are virtually absent from prime time television in the United States (Reinhardt, </a:t>
            </a:r>
            <a:r>
              <a:rPr lang="en-US" dirty="0" err="1"/>
              <a:t>Pennycott</a:t>
            </a:r>
            <a:r>
              <a:rPr lang="en-US" dirty="0"/>
              <a:t>, &amp; </a:t>
            </a:r>
            <a:r>
              <a:rPr lang="en-US" dirty="0" err="1"/>
              <a:t>Fellinghauer</a:t>
            </a:r>
            <a:r>
              <a:rPr lang="en-US" dirty="0"/>
              <a:t>, 2013).</a:t>
            </a:r>
          </a:p>
          <a:p>
            <a:pPr lvl="1"/>
            <a:r>
              <a:rPr lang="en-US" dirty="0"/>
              <a:t>Media coverage of disability may emphasize a medical model of disability—focusing on medical needs and required treatment—rather than focusing on the person with a disability (Reinhardt, </a:t>
            </a:r>
            <a:r>
              <a:rPr lang="en-US" dirty="0" err="1"/>
              <a:t>Pennycott</a:t>
            </a:r>
            <a:r>
              <a:rPr lang="en-US" dirty="0"/>
              <a:t>, &amp; </a:t>
            </a:r>
            <a:r>
              <a:rPr lang="en-US" dirty="0" err="1"/>
              <a:t>Fellinghauer</a:t>
            </a:r>
            <a:r>
              <a:rPr lang="en-US" dirty="0"/>
              <a:t>, 2013).</a:t>
            </a:r>
          </a:p>
          <a:p>
            <a:pPr lvl="1"/>
            <a:r>
              <a:rPr lang="en-US" dirty="0"/>
              <a:t>In literature and film, disability is often a metaphor for character flaws or negative personality traits (</a:t>
            </a:r>
            <a:r>
              <a:rPr lang="en-US" dirty="0" err="1"/>
              <a:t>Olkin</a:t>
            </a:r>
            <a:r>
              <a:rPr lang="en-US" dirty="0"/>
              <a:t>, 1999).</a:t>
            </a:r>
          </a:p>
          <a:p>
            <a:endParaRPr lang="en-US" dirty="0"/>
          </a:p>
        </p:txBody>
      </p:sp>
      <p:sp>
        <p:nvSpPr>
          <p:cNvPr id="3" name="Title 2"/>
          <p:cNvSpPr>
            <a:spLocks noGrp="1"/>
          </p:cNvSpPr>
          <p:nvPr>
            <p:ph type="title"/>
          </p:nvPr>
        </p:nvSpPr>
        <p:spPr/>
        <p:txBody>
          <a:bodyPr>
            <a:normAutofit fontScale="90000"/>
          </a:bodyPr>
          <a:lstStyle/>
          <a:p>
            <a:r>
              <a:rPr lang="en-US" dirty="0"/>
              <a:t>Common Experiences of People with Disabilities</a:t>
            </a:r>
          </a:p>
        </p:txBody>
      </p:sp>
    </p:spTree>
    <p:extLst>
      <p:ext uri="{BB962C8B-B14F-4D97-AF65-F5344CB8AC3E}">
        <p14:creationId xmlns:p14="http://schemas.microsoft.com/office/powerpoint/2010/main" val="1104850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5176"/>
            <a:ext cx="7408333" cy="4168589"/>
          </a:xfrm>
        </p:spPr>
        <p:txBody>
          <a:bodyPr>
            <a:normAutofit fontScale="92500" lnSpcReduction="20000"/>
          </a:bodyPr>
          <a:lstStyle/>
          <a:p>
            <a:r>
              <a:rPr lang="en-US" dirty="0" smtClean="0"/>
              <a:t>5) Individuals with disabilities regularly experience macro- and micro-aggressions.</a:t>
            </a:r>
          </a:p>
          <a:p>
            <a:pPr lvl="1"/>
            <a:r>
              <a:rPr lang="en-US" dirty="0" err="1"/>
              <a:t>Microaggression</a:t>
            </a:r>
            <a:r>
              <a:rPr lang="en-US" dirty="0"/>
              <a:t> – covert expressions of discrimination toward individuals with disabilities (Keller &amp; </a:t>
            </a:r>
            <a:r>
              <a:rPr lang="en-US" dirty="0" err="1"/>
              <a:t>Galgay</a:t>
            </a:r>
            <a:r>
              <a:rPr lang="en-US" dirty="0"/>
              <a:t>, 2010)</a:t>
            </a:r>
          </a:p>
          <a:p>
            <a:pPr lvl="1"/>
            <a:r>
              <a:rPr lang="en-US" dirty="0" err="1"/>
              <a:t>Macroaggression</a:t>
            </a:r>
            <a:r>
              <a:rPr lang="en-US" dirty="0"/>
              <a:t>  - overt expressions of discrimination and prejudice toward disability</a:t>
            </a:r>
          </a:p>
          <a:p>
            <a:r>
              <a:rPr lang="en-US" dirty="0"/>
              <a:t>Both micro- and </a:t>
            </a:r>
            <a:r>
              <a:rPr lang="en-US" dirty="0" err="1"/>
              <a:t>macroaggressions</a:t>
            </a:r>
            <a:r>
              <a:rPr lang="en-US" dirty="0"/>
              <a:t> have their roots in </a:t>
            </a:r>
            <a:r>
              <a:rPr lang="en-US" dirty="0" err="1"/>
              <a:t>ableism</a:t>
            </a:r>
            <a:r>
              <a:rPr lang="en-US" dirty="0"/>
              <a:t>:</a:t>
            </a:r>
          </a:p>
          <a:p>
            <a:pPr lvl="1"/>
            <a:r>
              <a:rPr lang="en-US" dirty="0" err="1"/>
              <a:t>Ableism</a:t>
            </a:r>
            <a:r>
              <a:rPr lang="en-US" dirty="0"/>
              <a:t> “maintains that disability in and of itself is a negative concept, state, and experience.  Implicit within </a:t>
            </a:r>
            <a:r>
              <a:rPr lang="en-US" dirty="0" err="1"/>
              <a:t>ableism</a:t>
            </a:r>
            <a:r>
              <a:rPr lang="en-US" dirty="0"/>
              <a:t> is an able-centric worldview, which endorses the belief that there is a ‘normal’ manner to perceive and manipulate stimuli and a ‘normal’ manner of accomplishing tasks of daily living” (Keller &amp; </a:t>
            </a:r>
            <a:r>
              <a:rPr lang="en-US" dirty="0" err="1"/>
              <a:t>Galgay</a:t>
            </a:r>
            <a:r>
              <a:rPr lang="en-US" dirty="0"/>
              <a:t>, p. 242)</a:t>
            </a:r>
          </a:p>
          <a:p>
            <a:endParaRPr lang="en-US" dirty="0"/>
          </a:p>
        </p:txBody>
      </p:sp>
      <p:sp>
        <p:nvSpPr>
          <p:cNvPr id="3" name="Title 2"/>
          <p:cNvSpPr>
            <a:spLocks noGrp="1"/>
          </p:cNvSpPr>
          <p:nvPr>
            <p:ph type="title"/>
          </p:nvPr>
        </p:nvSpPr>
        <p:spPr/>
        <p:txBody>
          <a:bodyPr>
            <a:normAutofit fontScale="90000"/>
          </a:bodyPr>
          <a:lstStyle/>
          <a:p>
            <a:r>
              <a:rPr lang="en-US" dirty="0"/>
              <a:t>Common Experiences of People with Disabilities</a:t>
            </a:r>
          </a:p>
        </p:txBody>
      </p:sp>
    </p:spTree>
    <p:extLst>
      <p:ext uri="{BB962C8B-B14F-4D97-AF65-F5344CB8AC3E}">
        <p14:creationId xmlns:p14="http://schemas.microsoft.com/office/powerpoint/2010/main" val="2859756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Macroaggressions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51253864"/>
              </p:ext>
            </p:extLst>
          </p:nvPr>
        </p:nvGraphicFramePr>
        <p:xfrm>
          <a:off x="1086826" y="2737612"/>
          <a:ext cx="7341486" cy="2719481"/>
        </p:xfrm>
        <a:graphic>
          <a:graphicData uri="http://schemas.openxmlformats.org/drawingml/2006/table">
            <a:tbl>
              <a:tblPr firstRow="1" bandRow="1">
                <a:tableStyleId>{5C22544A-7EE6-4342-B048-85BDC9FD1C3A}</a:tableStyleId>
              </a:tblPr>
              <a:tblGrid>
                <a:gridCol w="3670743"/>
                <a:gridCol w="3670743"/>
              </a:tblGrid>
              <a:tr h="524922">
                <a:tc>
                  <a:txBody>
                    <a:bodyPr/>
                    <a:lstStyle/>
                    <a:p>
                      <a:r>
                        <a:rPr lang="en-US" dirty="0" smtClean="0"/>
                        <a:t>Example</a:t>
                      </a:r>
                      <a:endParaRPr lang="en-US" dirty="0"/>
                    </a:p>
                  </a:txBody>
                  <a:tcPr/>
                </a:tc>
                <a:tc>
                  <a:txBody>
                    <a:bodyPr/>
                    <a:lstStyle/>
                    <a:p>
                      <a:r>
                        <a:rPr lang="en-US" dirty="0" smtClean="0"/>
                        <a:t>Meaning</a:t>
                      </a:r>
                      <a:endParaRPr lang="en-US" dirty="0"/>
                    </a:p>
                  </a:txBody>
                  <a:tcPr/>
                </a:tc>
              </a:tr>
              <a:tr h="370840">
                <a:tc>
                  <a:txBody>
                    <a:bodyPr/>
                    <a:lstStyle/>
                    <a:p>
                      <a:r>
                        <a:rPr lang="en-US" dirty="0" smtClean="0"/>
                        <a:t>Historical</a:t>
                      </a:r>
                      <a:r>
                        <a:rPr lang="en-US" baseline="0" dirty="0" smtClean="0"/>
                        <a:t> and contemporary practice of forced sterilization of individuals with disabilities</a:t>
                      </a:r>
                      <a:endParaRPr lang="en-US" dirty="0"/>
                    </a:p>
                  </a:txBody>
                  <a:tcPr/>
                </a:tc>
                <a:tc>
                  <a:txBody>
                    <a:bodyPr/>
                    <a:lstStyle/>
                    <a:p>
                      <a:r>
                        <a:rPr lang="en-US" dirty="0" smtClean="0"/>
                        <a:t>You are not worthy</a:t>
                      </a:r>
                      <a:r>
                        <a:rPr lang="en-US" baseline="0" dirty="0" smtClean="0"/>
                        <a:t> of / trusted </a:t>
                      </a:r>
                      <a:r>
                        <a:rPr lang="en-US" dirty="0" smtClean="0"/>
                        <a:t>to be someone’s parent.</a:t>
                      </a:r>
                      <a:endParaRPr lang="en-US" dirty="0"/>
                    </a:p>
                  </a:txBody>
                  <a:tcPr/>
                </a:tc>
              </a:tr>
              <a:tr h="370840">
                <a:tc>
                  <a:txBody>
                    <a:bodyPr/>
                    <a:lstStyle/>
                    <a:p>
                      <a:r>
                        <a:rPr lang="en-US" dirty="0" smtClean="0"/>
                        <a:t>No</a:t>
                      </a:r>
                      <a:r>
                        <a:rPr lang="en-US" baseline="0" dirty="0" smtClean="0"/>
                        <a:t> or poor access to buildings, social events, organizations, etc.</a:t>
                      </a:r>
                      <a:endParaRPr lang="en-US" dirty="0"/>
                    </a:p>
                  </a:txBody>
                  <a:tcPr/>
                </a:tc>
                <a:tc>
                  <a:txBody>
                    <a:bodyPr/>
                    <a:lstStyle/>
                    <a:p>
                      <a:r>
                        <a:rPr lang="en-US" dirty="0" smtClean="0"/>
                        <a:t>This</a:t>
                      </a:r>
                      <a:r>
                        <a:rPr lang="en-US" baseline="0" dirty="0" smtClean="0"/>
                        <a:t> entity is not meant for you to experience</a:t>
                      </a:r>
                      <a:endParaRPr lang="en-US" dirty="0"/>
                    </a:p>
                  </a:txBody>
                  <a:tcPr/>
                </a:tc>
              </a:tr>
              <a:tr h="370840">
                <a:tc>
                  <a:txBody>
                    <a:bodyPr/>
                    <a:lstStyle/>
                    <a:p>
                      <a:r>
                        <a:rPr lang="en-US" dirty="0" smtClean="0"/>
                        <a:t>Underemployment</a:t>
                      </a:r>
                      <a:r>
                        <a:rPr lang="en-US" baseline="0" dirty="0" smtClean="0"/>
                        <a:t> of individuals with disabilities</a:t>
                      </a:r>
                      <a:endParaRPr lang="en-US" dirty="0"/>
                    </a:p>
                  </a:txBody>
                  <a:tcPr/>
                </a:tc>
                <a:tc>
                  <a:txBody>
                    <a:bodyPr/>
                    <a:lstStyle/>
                    <a:p>
                      <a:r>
                        <a:rPr lang="en-US" dirty="0" smtClean="0"/>
                        <a:t>You are not capable</a:t>
                      </a:r>
                      <a:r>
                        <a:rPr lang="en-US" baseline="0" dirty="0" smtClean="0"/>
                        <a:t> completing the type of work we need done</a:t>
                      </a:r>
                      <a:endParaRPr lang="en-US" dirty="0"/>
                    </a:p>
                  </a:txBody>
                  <a:tcPr/>
                </a:tc>
              </a:tr>
            </a:tbl>
          </a:graphicData>
        </a:graphic>
      </p:graphicFrame>
    </p:spTree>
    <p:extLst>
      <p:ext uri="{BB962C8B-B14F-4D97-AF65-F5344CB8AC3E}">
        <p14:creationId xmlns:p14="http://schemas.microsoft.com/office/powerpoint/2010/main" val="39539723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Examples of </a:t>
            </a:r>
            <a:r>
              <a:rPr lang="en-US" dirty="0" err="1" smtClean="0"/>
              <a:t>Microaggressions</a:t>
            </a:r>
            <a:r>
              <a:rPr lang="en-US" dirty="0" smtClean="0"/>
              <a:t/>
            </a:r>
            <a:br>
              <a:rPr lang="en-US" dirty="0" smtClean="0"/>
            </a:br>
            <a:r>
              <a:rPr lang="en-US" sz="2400" dirty="0" smtClean="0"/>
              <a:t>(Kelley &amp; </a:t>
            </a:r>
            <a:r>
              <a:rPr lang="en-US" sz="2400" dirty="0" err="1" smtClean="0"/>
              <a:t>Galgay</a:t>
            </a:r>
            <a:r>
              <a:rPr lang="en-US" sz="2400" dirty="0" smtClean="0"/>
              <a:t>, 2010)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0756908"/>
              </p:ext>
            </p:extLst>
          </p:nvPr>
        </p:nvGraphicFramePr>
        <p:xfrm>
          <a:off x="1027062" y="2707730"/>
          <a:ext cx="7341486" cy="2816002"/>
        </p:xfrm>
        <a:graphic>
          <a:graphicData uri="http://schemas.openxmlformats.org/drawingml/2006/table">
            <a:tbl>
              <a:tblPr firstRow="1" bandRow="1">
                <a:tableStyleId>{5C22544A-7EE6-4342-B048-85BDC9FD1C3A}</a:tableStyleId>
              </a:tblPr>
              <a:tblGrid>
                <a:gridCol w="3670743"/>
                <a:gridCol w="3670743"/>
              </a:tblGrid>
              <a:tr h="524922">
                <a:tc>
                  <a:txBody>
                    <a:bodyPr/>
                    <a:lstStyle/>
                    <a:p>
                      <a:r>
                        <a:rPr lang="en-US" dirty="0" smtClean="0"/>
                        <a:t>Example</a:t>
                      </a:r>
                      <a:endParaRPr lang="en-US" dirty="0"/>
                    </a:p>
                  </a:txBody>
                  <a:tcPr/>
                </a:tc>
                <a:tc>
                  <a:txBody>
                    <a:bodyPr/>
                    <a:lstStyle/>
                    <a:p>
                      <a:r>
                        <a:rPr lang="en-US" dirty="0" smtClean="0"/>
                        <a:t>Meaning</a:t>
                      </a:r>
                      <a:endParaRPr lang="en-US" dirty="0"/>
                    </a:p>
                  </a:txBody>
                  <a:tcPr/>
                </a:tc>
              </a:tr>
              <a:tr h="370840">
                <a:tc>
                  <a:txBody>
                    <a:bodyPr/>
                    <a:lstStyle/>
                    <a:p>
                      <a:r>
                        <a:rPr lang="en-US" dirty="0" smtClean="0"/>
                        <a:t>“I can’t believe you are married.”</a:t>
                      </a:r>
                      <a:endParaRPr lang="en-US" dirty="0"/>
                    </a:p>
                  </a:txBody>
                  <a:tcPr/>
                </a:tc>
                <a:tc>
                  <a:txBody>
                    <a:bodyPr/>
                    <a:lstStyle/>
                    <a:p>
                      <a:r>
                        <a:rPr lang="en-US" dirty="0" smtClean="0"/>
                        <a:t>Surprise at the normative aspect of an individual’s development</a:t>
                      </a:r>
                      <a:endParaRPr lang="en-US" dirty="0"/>
                    </a:p>
                  </a:txBody>
                  <a:tcPr/>
                </a:tc>
              </a:tr>
              <a:tr h="370840">
                <a:tc>
                  <a:txBody>
                    <a:bodyPr/>
                    <a:lstStyle/>
                    <a:p>
                      <a:r>
                        <a:rPr lang="en-US" dirty="0" smtClean="0"/>
                        <a:t>“What happened to you?”</a:t>
                      </a:r>
                      <a:endParaRPr lang="en-US" dirty="0"/>
                    </a:p>
                  </a:txBody>
                  <a:tcPr/>
                </a:tc>
                <a:tc>
                  <a:txBody>
                    <a:bodyPr/>
                    <a:lstStyle/>
                    <a:p>
                      <a:r>
                        <a:rPr lang="en-US" dirty="0" smtClean="0"/>
                        <a:t>Disallowing</a:t>
                      </a:r>
                      <a:r>
                        <a:rPr lang="en-US" baseline="0" dirty="0" smtClean="0"/>
                        <a:t> one’s privacy</a:t>
                      </a:r>
                      <a:endParaRPr lang="en-US" dirty="0"/>
                    </a:p>
                  </a:txBody>
                  <a:tcPr/>
                </a:tc>
              </a:tr>
              <a:tr h="370840">
                <a:tc>
                  <a:txBody>
                    <a:bodyPr/>
                    <a:lstStyle/>
                    <a:p>
                      <a:r>
                        <a:rPr lang="en-US" dirty="0" smtClean="0"/>
                        <a:t>“Your other senses must</a:t>
                      </a:r>
                      <a:r>
                        <a:rPr lang="en-US" baseline="0" dirty="0" smtClean="0"/>
                        <a:t> be better than mine.”</a:t>
                      </a:r>
                      <a:endParaRPr lang="en-US" dirty="0"/>
                    </a:p>
                  </a:txBody>
                  <a:tcPr/>
                </a:tc>
                <a:tc>
                  <a:txBody>
                    <a:bodyPr/>
                    <a:lstStyle/>
                    <a:p>
                      <a:r>
                        <a:rPr lang="en-US" dirty="0" smtClean="0"/>
                        <a:t>There’s something special or unique about disability</a:t>
                      </a:r>
                      <a:endParaRPr lang="en-US" dirty="0"/>
                    </a:p>
                  </a:txBody>
                  <a:tcPr/>
                </a:tc>
              </a:tr>
              <a:tr h="370840">
                <a:tc>
                  <a:txBody>
                    <a:bodyPr/>
                    <a:lstStyle/>
                    <a:p>
                      <a:r>
                        <a:rPr lang="en-US" dirty="0" smtClean="0"/>
                        <a:t>“Let me do that for you.”</a:t>
                      </a:r>
                      <a:endParaRPr lang="en-US" dirty="0"/>
                    </a:p>
                  </a:txBody>
                  <a:tcPr/>
                </a:tc>
                <a:tc>
                  <a:txBody>
                    <a:bodyPr/>
                    <a:lstStyle/>
                    <a:p>
                      <a:r>
                        <a:rPr lang="en-US" dirty="0" smtClean="0"/>
                        <a:t>You are unable to do that independently</a:t>
                      </a:r>
                      <a:endParaRPr lang="en-US" dirty="0"/>
                    </a:p>
                  </a:txBody>
                  <a:tcPr/>
                </a:tc>
              </a:tr>
            </a:tbl>
          </a:graphicData>
        </a:graphic>
      </p:graphicFrame>
    </p:spTree>
    <p:extLst>
      <p:ext uri="{BB962C8B-B14F-4D97-AF65-F5344CB8AC3E}">
        <p14:creationId xmlns:p14="http://schemas.microsoft.com/office/powerpoint/2010/main" val="12425728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418457"/>
            <a:ext cx="7556313" cy="4409645"/>
          </a:xfrm>
        </p:spPr>
        <p:txBody>
          <a:bodyPr>
            <a:noAutofit/>
          </a:bodyPr>
          <a:lstStyle/>
          <a:p>
            <a:r>
              <a:rPr lang="en-US" sz="2400" dirty="0"/>
              <a:t>At the conclusion of this </a:t>
            </a:r>
            <a:r>
              <a:rPr lang="en-US" sz="2400" dirty="0" smtClean="0"/>
              <a:t>talk, </a:t>
            </a:r>
            <a:r>
              <a:rPr lang="en-US" sz="2400" dirty="0"/>
              <a:t>participants will be able to:</a:t>
            </a:r>
          </a:p>
          <a:p>
            <a:pPr lvl="1"/>
            <a:r>
              <a:rPr lang="en-US" sz="2000" dirty="0"/>
              <a:t>List three common models of disability and articulate the advantages and disadvantages of each model in clinical practice</a:t>
            </a:r>
          </a:p>
          <a:p>
            <a:pPr lvl="1"/>
            <a:r>
              <a:rPr lang="en-US" sz="2000" dirty="0"/>
              <a:t>List three common experiences of individuals with </a:t>
            </a:r>
            <a:r>
              <a:rPr lang="en-US" sz="2000" dirty="0" smtClean="0"/>
              <a:t>disabilities and their families, </a:t>
            </a:r>
            <a:r>
              <a:rPr lang="en-US" sz="2000" dirty="0"/>
              <a:t>and articulate how these experiences influence treatment </a:t>
            </a:r>
            <a:r>
              <a:rPr lang="en-US" sz="2000" dirty="0" smtClean="0"/>
              <a:t>relationships</a:t>
            </a:r>
            <a:endParaRPr lang="en-US" sz="2000" dirty="0"/>
          </a:p>
        </p:txBody>
      </p:sp>
      <p:sp>
        <p:nvSpPr>
          <p:cNvPr id="2" name="Title 1"/>
          <p:cNvSpPr>
            <a:spLocks noGrp="1"/>
          </p:cNvSpPr>
          <p:nvPr>
            <p:ph type="title"/>
          </p:nvPr>
        </p:nvSpPr>
        <p:spPr>
          <a:xfrm>
            <a:off x="514968" y="154194"/>
            <a:ext cx="7556313" cy="1116106"/>
          </a:xfrm>
        </p:spPr>
        <p:txBody>
          <a:bodyPr/>
          <a:lstStyle/>
          <a:p>
            <a:r>
              <a:rPr lang="en-US" dirty="0" smtClean="0"/>
              <a:t>Learning Objectives</a:t>
            </a:r>
            <a:endParaRPr lang="en-US" dirty="0"/>
          </a:p>
        </p:txBody>
      </p:sp>
    </p:spTree>
    <p:extLst>
      <p:ext uri="{BB962C8B-B14F-4D97-AF65-F5344CB8AC3E}">
        <p14:creationId xmlns:p14="http://schemas.microsoft.com/office/powerpoint/2010/main" val="31941018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a:t>
            </a:r>
            <a:r>
              <a:rPr lang="en-US" dirty="0" err="1" smtClean="0"/>
              <a:t>Microaggressions</a:t>
            </a:r>
            <a:r>
              <a:rPr lang="en-US" dirty="0" smtClean="0"/>
              <a:t> in Therapy </a:t>
            </a:r>
            <a:r>
              <a:rPr lang="en-US" sz="2800" dirty="0" smtClean="0"/>
              <a:t>(</a:t>
            </a:r>
            <a:r>
              <a:rPr lang="en-US" sz="2800" dirty="0" err="1" smtClean="0"/>
              <a:t>Esten</a:t>
            </a:r>
            <a:r>
              <a:rPr lang="en-US" sz="2800" dirty="0" smtClean="0"/>
              <a:t> &amp; </a:t>
            </a:r>
            <a:r>
              <a:rPr lang="en-US" sz="2800" dirty="0" err="1" smtClean="0"/>
              <a:t>Willmott</a:t>
            </a:r>
            <a:r>
              <a:rPr lang="en-US" sz="2800" dirty="0" smtClean="0"/>
              <a:t>, 1993)</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35704806"/>
              </p:ext>
            </p:extLst>
          </p:nvPr>
        </p:nvGraphicFramePr>
        <p:xfrm>
          <a:off x="1056944" y="2767494"/>
          <a:ext cx="7341486" cy="2821081"/>
        </p:xfrm>
        <a:graphic>
          <a:graphicData uri="http://schemas.openxmlformats.org/drawingml/2006/table">
            <a:tbl>
              <a:tblPr firstRow="1" bandRow="1">
                <a:tableStyleId>{5C22544A-7EE6-4342-B048-85BDC9FD1C3A}</a:tableStyleId>
              </a:tblPr>
              <a:tblGrid>
                <a:gridCol w="3670743"/>
                <a:gridCol w="3670743"/>
              </a:tblGrid>
              <a:tr h="524922">
                <a:tc>
                  <a:txBody>
                    <a:bodyPr/>
                    <a:lstStyle/>
                    <a:p>
                      <a:r>
                        <a:rPr lang="en-US" dirty="0" smtClean="0"/>
                        <a:t>Example</a:t>
                      </a:r>
                      <a:endParaRPr lang="en-US" dirty="0"/>
                    </a:p>
                  </a:txBody>
                  <a:tcPr/>
                </a:tc>
                <a:tc>
                  <a:txBody>
                    <a:bodyPr/>
                    <a:lstStyle/>
                    <a:p>
                      <a:r>
                        <a:rPr lang="en-US" dirty="0" smtClean="0"/>
                        <a:t>Meaning</a:t>
                      </a:r>
                      <a:endParaRPr lang="en-US" dirty="0"/>
                    </a:p>
                  </a:txBody>
                  <a:tcPr/>
                </a:tc>
              </a:tr>
              <a:tr h="370840">
                <a:tc>
                  <a:txBody>
                    <a:bodyPr/>
                    <a:lstStyle/>
                    <a:p>
                      <a:r>
                        <a:rPr lang="en-US" dirty="0" smtClean="0"/>
                        <a:t>“Perhaps</a:t>
                      </a:r>
                      <a:r>
                        <a:rPr lang="en-US" baseline="0" dirty="0" smtClean="0"/>
                        <a:t> you need to do…”</a:t>
                      </a:r>
                      <a:endParaRPr lang="en-US" dirty="0"/>
                    </a:p>
                  </a:txBody>
                  <a:tcPr/>
                </a:tc>
                <a:tc>
                  <a:txBody>
                    <a:bodyPr/>
                    <a:lstStyle/>
                    <a:p>
                      <a:r>
                        <a:rPr lang="en-US" dirty="0" smtClean="0"/>
                        <a:t>Let me tell</a:t>
                      </a:r>
                      <a:r>
                        <a:rPr lang="en-US" baseline="0" dirty="0" smtClean="0"/>
                        <a:t> you what to do.</a:t>
                      </a:r>
                      <a:endParaRPr lang="en-US" dirty="0"/>
                    </a:p>
                  </a:txBody>
                  <a:tcPr/>
                </a:tc>
              </a:tr>
              <a:tr h="370840">
                <a:tc>
                  <a:txBody>
                    <a:bodyPr/>
                    <a:lstStyle/>
                    <a:p>
                      <a:r>
                        <a:rPr lang="en-US" dirty="0" smtClean="0"/>
                        <a:t>“You should be proud.  Few women with disabilities are accepted into the program.”</a:t>
                      </a:r>
                      <a:endParaRPr lang="en-US" dirty="0"/>
                    </a:p>
                  </a:txBody>
                  <a:tcPr/>
                </a:tc>
                <a:tc>
                  <a:txBody>
                    <a:bodyPr/>
                    <a:lstStyle/>
                    <a:p>
                      <a:r>
                        <a:rPr lang="en-US" dirty="0" smtClean="0"/>
                        <a:t>You should have lower expectations for yourself because of your disability.</a:t>
                      </a:r>
                      <a:endParaRPr lang="en-US" dirty="0"/>
                    </a:p>
                  </a:txBody>
                  <a:tcPr/>
                </a:tc>
              </a:tr>
              <a:tr h="370840">
                <a:tc>
                  <a:txBody>
                    <a:bodyPr/>
                    <a:lstStyle/>
                    <a:p>
                      <a:r>
                        <a:rPr lang="en-US" dirty="0" smtClean="0"/>
                        <a:t>“I’m sure none of those events is related to your disability.”</a:t>
                      </a:r>
                      <a:endParaRPr lang="en-US" dirty="0"/>
                    </a:p>
                  </a:txBody>
                  <a:tcPr/>
                </a:tc>
                <a:tc>
                  <a:txBody>
                    <a:bodyPr/>
                    <a:lstStyle/>
                    <a:p>
                      <a:r>
                        <a:rPr lang="en-US" dirty="0" smtClean="0"/>
                        <a:t>I</a:t>
                      </a:r>
                      <a:r>
                        <a:rPr lang="en-US" baseline="0" dirty="0" smtClean="0"/>
                        <a:t> support you in your level of denial.</a:t>
                      </a:r>
                      <a:endParaRPr lang="en-US" dirty="0"/>
                    </a:p>
                  </a:txBody>
                  <a:tcPr/>
                </a:tc>
              </a:tr>
              <a:tr h="370840">
                <a:tc>
                  <a:txBody>
                    <a:bodyPr/>
                    <a:lstStyle/>
                    <a:p>
                      <a:r>
                        <a:rPr lang="en-US" dirty="0" smtClean="0"/>
                        <a:t>“We are similar in that…”</a:t>
                      </a:r>
                      <a:endParaRPr lang="en-US" dirty="0"/>
                    </a:p>
                  </a:txBody>
                  <a:tcPr/>
                </a:tc>
                <a:tc>
                  <a:txBody>
                    <a:bodyPr/>
                    <a:lstStyle/>
                    <a:p>
                      <a:r>
                        <a:rPr lang="en-US" dirty="0" smtClean="0"/>
                        <a:t>Negating the impact of disability</a:t>
                      </a:r>
                      <a:endParaRPr lang="en-US" dirty="0"/>
                    </a:p>
                  </a:txBody>
                  <a:tcPr/>
                </a:tc>
              </a:tr>
            </a:tbl>
          </a:graphicData>
        </a:graphic>
      </p:graphicFrame>
    </p:spTree>
    <p:extLst>
      <p:ext uri="{BB962C8B-B14F-4D97-AF65-F5344CB8AC3E}">
        <p14:creationId xmlns:p14="http://schemas.microsoft.com/office/powerpoint/2010/main" val="5052794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457200" y="2167958"/>
            <a:ext cx="7467600" cy="4873625"/>
          </a:xfrm>
        </p:spPr>
        <p:txBody>
          <a:bodyPr/>
          <a:lstStyle/>
          <a:p>
            <a:r>
              <a:rPr lang="en-US" dirty="0">
                <a:ea typeface="ＭＳ Ｐゴシック" charset="0"/>
                <a:cs typeface="ＭＳ Ｐゴシック" charset="0"/>
              </a:rPr>
              <a:t>Make treatment accessible.</a:t>
            </a:r>
          </a:p>
          <a:p>
            <a:pPr lvl="1"/>
            <a:r>
              <a:rPr lang="en-US" dirty="0">
                <a:ea typeface="ＭＳ Ｐゴシック" charset="0"/>
              </a:rPr>
              <a:t>Consider the accessibility of your office for individuals with different disabilities</a:t>
            </a:r>
            <a:r>
              <a:rPr lang="en-US" dirty="0" smtClean="0">
                <a:ea typeface="ＭＳ Ｐゴシック" charset="0"/>
              </a:rPr>
              <a:t>.</a:t>
            </a:r>
          </a:p>
          <a:p>
            <a:endParaRPr lang="en-US" dirty="0" smtClean="0">
              <a:ea typeface="ＭＳ Ｐゴシック" charset="0"/>
              <a:cs typeface="ＭＳ Ｐゴシック" charset="0"/>
            </a:endParaRPr>
          </a:p>
          <a:p>
            <a:r>
              <a:rPr lang="en-US" dirty="0" smtClean="0">
                <a:ea typeface="ＭＳ Ｐゴシック" charset="0"/>
                <a:cs typeface="ＭＳ Ｐゴシック" charset="0"/>
              </a:rPr>
              <a:t>Check </a:t>
            </a:r>
            <a:r>
              <a:rPr lang="en-US" dirty="0">
                <a:ea typeface="ＭＳ Ｐゴシック" charset="0"/>
                <a:cs typeface="ＭＳ Ｐゴシック" charset="0"/>
              </a:rPr>
              <a:t>your assumptions at the door.</a:t>
            </a:r>
          </a:p>
          <a:p>
            <a:pPr lvl="1"/>
            <a:r>
              <a:rPr lang="en-US" dirty="0">
                <a:ea typeface="ＭＳ Ｐゴシック" charset="0"/>
              </a:rPr>
              <a:t>Do not assume that a client</a:t>
            </a:r>
            <a:r>
              <a:rPr lang="ja-JP" altLang="en-US" dirty="0">
                <a:ea typeface="ＭＳ Ｐゴシック" charset="0"/>
              </a:rPr>
              <a:t>’</a:t>
            </a:r>
            <a:r>
              <a:rPr lang="en-US" altLang="ja-JP" dirty="0">
                <a:ea typeface="ＭＳ Ｐゴシック" charset="0"/>
              </a:rPr>
              <a:t>s presenting problems in therapy are a result of his/her disability.</a:t>
            </a:r>
          </a:p>
          <a:p>
            <a:endParaRPr lang="en-US" dirty="0">
              <a:ea typeface="ＭＳ Ｐゴシック" charset="0"/>
              <a:cs typeface="ＭＳ Ｐゴシック" charset="0"/>
            </a:endParaRPr>
          </a:p>
          <a:p>
            <a:endParaRPr lang="en-US" dirty="0">
              <a:ea typeface="ＭＳ Ｐゴシック" charset="0"/>
              <a:cs typeface="ＭＳ Ｐゴシック" charset="0"/>
            </a:endParaRPr>
          </a:p>
        </p:txBody>
      </p:sp>
      <p:sp>
        <p:nvSpPr>
          <p:cNvPr id="26625" name="Title 1"/>
          <p:cNvSpPr>
            <a:spLocks noGrp="1"/>
          </p:cNvSpPr>
          <p:nvPr>
            <p:ph type="title"/>
          </p:nvPr>
        </p:nvSpPr>
        <p:spPr bwMode="auto"/>
        <p:txBody>
          <a:bodyPr wrap="square" lIns="91440" tIns="45720" rIns="91440" bIns="45720" numCol="1" anchorCtr="0" compatLnSpc="1">
            <a:prstTxWarp prst="textNoShape">
              <a:avLst/>
            </a:prstTxWarp>
            <a:noAutofit/>
          </a:bodyPr>
          <a:lstStyle/>
          <a:p>
            <a:r>
              <a:rPr lang="en-US" sz="4000" cap="none" dirty="0">
                <a:ea typeface="ＭＳ Ｐゴシック" charset="0"/>
                <a:cs typeface="ＭＳ Ｐゴシック" charset="0"/>
              </a:rPr>
              <a:t>WORKING WITH INDIVIDUALS WITH DISABILITIES IN PSYCHOTHERAPY</a:t>
            </a:r>
          </a:p>
        </p:txBody>
      </p:sp>
    </p:spTree>
    <p:extLst>
      <p:ext uri="{BB962C8B-B14F-4D97-AF65-F5344CB8AC3E}">
        <p14:creationId xmlns:p14="http://schemas.microsoft.com/office/powerpoint/2010/main" val="202098710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1114"/>
            <a:ext cx="7408333" cy="4346886"/>
          </a:xfrm>
        </p:spPr>
        <p:txBody>
          <a:bodyPr/>
          <a:lstStyle/>
          <a:p>
            <a:r>
              <a:rPr lang="en-US" dirty="0" smtClean="0">
                <a:ea typeface="ＭＳ Ｐゴシック" charset="0"/>
                <a:cs typeface="ＭＳ Ｐゴシック" charset="0"/>
              </a:rPr>
              <a:t>Be </a:t>
            </a:r>
            <a:r>
              <a:rPr lang="en-US" dirty="0">
                <a:ea typeface="ＭＳ Ｐゴシック" charset="0"/>
                <a:cs typeface="ＭＳ Ｐゴシック" charset="0"/>
              </a:rPr>
              <a:t>familiar with basic etiquette</a:t>
            </a:r>
            <a:r>
              <a:rPr lang="en-US" dirty="0" smtClean="0">
                <a:ea typeface="ＭＳ Ｐゴシック" charset="0"/>
                <a:cs typeface="ＭＳ Ｐゴシック" charset="0"/>
              </a:rPr>
              <a:t>.</a:t>
            </a:r>
          </a:p>
          <a:p>
            <a:pPr lvl="1"/>
            <a:r>
              <a:rPr lang="en-US" dirty="0" smtClean="0">
                <a:ea typeface="ＭＳ Ｐゴシック" charset="0"/>
                <a:cs typeface="ＭＳ Ｐゴシック" charset="0"/>
              </a:rPr>
              <a:t>Don’t stare.</a:t>
            </a:r>
          </a:p>
          <a:p>
            <a:pPr lvl="1"/>
            <a:r>
              <a:rPr lang="en-US" dirty="0" smtClean="0">
                <a:ea typeface="ＭＳ Ｐゴシック" charset="0"/>
                <a:cs typeface="ＭＳ Ｐゴシック" charset="0"/>
              </a:rPr>
              <a:t>Don’t assume someone needs help.  Ask first.</a:t>
            </a:r>
          </a:p>
          <a:p>
            <a:pPr lvl="1"/>
            <a:r>
              <a:rPr lang="en-US" dirty="0" smtClean="0">
                <a:ea typeface="ＭＳ Ｐゴシック" charset="0"/>
                <a:cs typeface="ＭＳ Ｐゴシック" charset="0"/>
              </a:rPr>
              <a:t>Talk directly to an individual using an interpreter (same with TTY).</a:t>
            </a:r>
          </a:p>
          <a:p>
            <a:pPr lvl="1"/>
            <a:r>
              <a:rPr lang="en-US" dirty="0" smtClean="0">
                <a:ea typeface="ＭＳ Ｐゴシック" charset="0"/>
                <a:cs typeface="ＭＳ Ｐゴシック" charset="0"/>
              </a:rPr>
              <a:t>When talking to someone who lip reads, look at the individuals and speak at a normal volume.</a:t>
            </a:r>
          </a:p>
          <a:p>
            <a:pPr lvl="1"/>
            <a:r>
              <a:rPr lang="en-US" dirty="0" smtClean="0">
                <a:ea typeface="ＭＳ Ｐゴシック" charset="0"/>
                <a:cs typeface="ＭＳ Ｐゴシック" charset="0"/>
              </a:rPr>
              <a:t>Don’t pet service animals.</a:t>
            </a:r>
          </a:p>
          <a:p>
            <a:pPr lvl="1"/>
            <a:r>
              <a:rPr lang="en-US" dirty="0" smtClean="0">
                <a:ea typeface="ＭＳ Ｐゴシック" charset="0"/>
                <a:cs typeface="ＭＳ Ｐゴシック" charset="0"/>
              </a:rPr>
              <a:t>When speaking to someone using a wheelchair for more than a brief conversation, sit or kneel at eye-level.</a:t>
            </a:r>
          </a:p>
          <a:p>
            <a:pPr lvl="1"/>
            <a:endParaRPr lang="en-US" dirty="0" smtClean="0">
              <a:ea typeface="ＭＳ Ｐゴシック" charset="0"/>
              <a:cs typeface="ＭＳ Ｐゴシック" charset="0"/>
            </a:endParaRPr>
          </a:p>
          <a:p>
            <a:pPr lvl="1"/>
            <a:endParaRPr lang="en-US" dirty="0">
              <a:ea typeface="ＭＳ Ｐゴシック" charset="0"/>
              <a:cs typeface="ＭＳ Ｐゴシック" charset="0"/>
            </a:endParaRPr>
          </a:p>
          <a:p>
            <a:endParaRPr lang="en-US" dirty="0"/>
          </a:p>
        </p:txBody>
      </p:sp>
      <p:sp>
        <p:nvSpPr>
          <p:cNvPr id="3" name="Title 2"/>
          <p:cNvSpPr>
            <a:spLocks noGrp="1"/>
          </p:cNvSpPr>
          <p:nvPr>
            <p:ph type="title"/>
          </p:nvPr>
        </p:nvSpPr>
        <p:spPr/>
        <p:txBody>
          <a:bodyPr>
            <a:normAutofit fontScale="90000"/>
          </a:bodyPr>
          <a:lstStyle/>
          <a:p>
            <a:r>
              <a:rPr lang="en-US" dirty="0">
                <a:ea typeface="ＭＳ Ｐゴシック" charset="0"/>
                <a:cs typeface="ＭＳ Ｐゴシック" charset="0"/>
              </a:rPr>
              <a:t>WORKING WITH INDIVIDUALS WITH DISABILITIES IN PSYCHOTHERAPY </a:t>
            </a:r>
            <a:r>
              <a:rPr lang="en-US" sz="2800" dirty="0">
                <a:ea typeface="ＭＳ Ｐゴシック" charset="0"/>
                <a:cs typeface="ＭＳ Ｐゴシック" charset="0"/>
              </a:rPr>
              <a:t>(CONT.)</a:t>
            </a:r>
            <a:endParaRPr lang="en-US" dirty="0"/>
          </a:p>
        </p:txBody>
      </p:sp>
    </p:spTree>
    <p:extLst>
      <p:ext uri="{BB962C8B-B14F-4D97-AF65-F5344CB8AC3E}">
        <p14:creationId xmlns:p14="http://schemas.microsoft.com/office/powerpoint/2010/main" val="42393237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457200" y="2436896"/>
            <a:ext cx="7467600" cy="4873625"/>
          </a:xfrm>
        </p:spPr>
        <p:txBody>
          <a:bodyPr>
            <a:normAutofit/>
          </a:bodyPr>
          <a:lstStyle/>
          <a:p>
            <a:r>
              <a:rPr lang="en-US" dirty="0">
                <a:ea typeface="ＭＳ Ｐゴシック" charset="0"/>
                <a:cs typeface="ＭＳ Ｐゴシック" charset="0"/>
              </a:rPr>
              <a:t>Be attuned to your countertransference.</a:t>
            </a:r>
          </a:p>
          <a:p>
            <a:pPr lvl="1"/>
            <a:r>
              <a:rPr lang="en-US" dirty="0">
                <a:ea typeface="ＭＳ Ｐゴシック" charset="0"/>
              </a:rPr>
              <a:t>Countertransference may take the form of fears regarding one</a:t>
            </a:r>
            <a:r>
              <a:rPr lang="ja-JP" altLang="en-US" dirty="0">
                <a:ea typeface="ＭＳ Ｐゴシック" charset="0"/>
              </a:rPr>
              <a:t>’</a:t>
            </a:r>
            <a:r>
              <a:rPr lang="en-US" altLang="ja-JP" dirty="0">
                <a:ea typeface="ＭＳ Ｐゴシック" charset="0"/>
              </a:rPr>
              <a:t>s own physical vulnerability</a:t>
            </a:r>
            <a:r>
              <a:rPr lang="en-US" altLang="ja-JP" dirty="0" smtClean="0">
                <a:ea typeface="ＭＳ Ｐゴシック" charset="0"/>
              </a:rPr>
              <a:t>.</a:t>
            </a:r>
          </a:p>
          <a:p>
            <a:pPr lvl="1"/>
            <a:endParaRPr lang="en-US" dirty="0">
              <a:ea typeface="ＭＳ Ｐゴシック" charset="0"/>
              <a:cs typeface="ＭＳ Ｐゴシック" charset="0"/>
            </a:endParaRPr>
          </a:p>
          <a:p>
            <a:r>
              <a:rPr lang="en-US" dirty="0">
                <a:ea typeface="ＭＳ Ｐゴシック" charset="0"/>
                <a:cs typeface="ＭＳ Ｐゴシック" charset="0"/>
              </a:rPr>
              <a:t>Watch your language.</a:t>
            </a:r>
          </a:p>
          <a:p>
            <a:pPr lvl="1"/>
            <a:r>
              <a:rPr lang="en-US" dirty="0">
                <a:ea typeface="ＭＳ Ｐゴシック" charset="0"/>
              </a:rPr>
              <a:t>Use </a:t>
            </a:r>
            <a:r>
              <a:rPr lang="en-US" dirty="0" smtClean="0">
                <a:ea typeface="ＭＳ Ｐゴシック" charset="0"/>
              </a:rPr>
              <a:t>person-first language</a:t>
            </a:r>
            <a:r>
              <a:rPr lang="en-US" dirty="0">
                <a:ea typeface="ＭＳ Ｐゴシック" charset="0"/>
              </a:rPr>
              <a:t> </a:t>
            </a:r>
            <a:r>
              <a:rPr lang="en-US" dirty="0" smtClean="0">
                <a:ea typeface="ＭＳ Ｐゴシック" charset="0"/>
              </a:rPr>
              <a:t>OR follow the client’s use of language.</a:t>
            </a:r>
          </a:p>
          <a:p>
            <a:pPr lvl="1"/>
            <a:endParaRPr lang="en-US" dirty="0">
              <a:ea typeface="ＭＳ Ｐゴシック" charset="0"/>
              <a:cs typeface="ＭＳ Ｐゴシック" charset="0"/>
            </a:endParaRPr>
          </a:p>
          <a:p>
            <a:r>
              <a:rPr lang="en-US" dirty="0">
                <a:ea typeface="ＭＳ Ｐゴシック" charset="0"/>
                <a:cs typeface="ＭＳ Ｐゴシック" charset="0"/>
              </a:rPr>
              <a:t>Be cognizant of able-bodied privilege</a:t>
            </a:r>
            <a:r>
              <a:rPr lang="en-US" dirty="0" smtClean="0">
                <a:ea typeface="ＭＳ Ｐゴシック" charset="0"/>
                <a:cs typeface="ＭＳ Ｐゴシック" charset="0"/>
              </a:rPr>
              <a:t>.</a:t>
            </a:r>
            <a:endParaRPr lang="en-US" dirty="0">
              <a:ea typeface="ＭＳ Ｐゴシック" charset="0"/>
              <a:cs typeface="ＭＳ Ｐゴシック" charset="0"/>
            </a:endParaRPr>
          </a:p>
          <a:p>
            <a:pPr>
              <a:buFont typeface="Wingdings" charset="0"/>
              <a:buNone/>
            </a:pPr>
            <a:endParaRPr lang="en-US" dirty="0">
              <a:ea typeface="ＭＳ Ｐゴシック" charset="0"/>
              <a:cs typeface="ＭＳ Ｐゴシック" charset="0"/>
            </a:endParaRPr>
          </a:p>
        </p:txBody>
      </p:sp>
      <p:sp>
        <p:nvSpPr>
          <p:cNvPr id="27649" name="Title 1"/>
          <p:cNvSpPr>
            <a:spLocks noGrp="1"/>
          </p:cNvSpPr>
          <p:nvPr>
            <p:ph type="title"/>
          </p:nvPr>
        </p:nvSpPr>
        <p:spPr bwMode="auto"/>
        <p:txBody>
          <a:bodyPr wrap="square" lIns="91440" tIns="45720" rIns="91440" bIns="45720" numCol="1" anchorCtr="0" compatLnSpc="1">
            <a:prstTxWarp prst="textNoShape">
              <a:avLst/>
            </a:prstTxWarp>
            <a:noAutofit/>
          </a:bodyPr>
          <a:lstStyle/>
          <a:p>
            <a:r>
              <a:rPr lang="en-US" sz="3600" dirty="0">
                <a:ea typeface="ＭＳ Ｐゴシック" charset="0"/>
                <a:cs typeface="ＭＳ Ｐゴシック" charset="0"/>
              </a:rPr>
              <a:t>WORKING WITH INDIVIDUALS WITH DISABILITIES IN PSYCHOTHERAPY </a:t>
            </a:r>
            <a:r>
              <a:rPr lang="en-US" sz="2400" dirty="0">
                <a:ea typeface="ＭＳ Ｐゴシック" charset="0"/>
                <a:cs typeface="ＭＳ Ｐゴシック" charset="0"/>
              </a:rPr>
              <a:t>(CONT.)</a:t>
            </a:r>
            <a:endParaRPr lang="en-US" sz="3600" cap="none" dirty="0">
              <a:ea typeface="ＭＳ Ｐゴシック" charset="0"/>
              <a:cs typeface="ＭＳ Ｐゴシック" charset="0"/>
            </a:endParaRPr>
          </a:p>
        </p:txBody>
      </p:sp>
    </p:spTree>
    <p:extLst>
      <p:ext uri="{BB962C8B-B14F-4D97-AF65-F5344CB8AC3E}">
        <p14:creationId xmlns:p14="http://schemas.microsoft.com/office/powerpoint/2010/main" val="17477211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457200" y="2000802"/>
            <a:ext cx="7467600" cy="4873625"/>
          </a:xfrm>
        </p:spPr>
        <p:txBody>
          <a:bodyPr/>
          <a:lstStyle/>
          <a:p>
            <a:endParaRPr lang="en-US" dirty="0" smtClean="0">
              <a:ea typeface="ＭＳ Ｐゴシック" charset="0"/>
              <a:cs typeface="ＭＳ Ｐゴシック" charset="0"/>
            </a:endParaRPr>
          </a:p>
          <a:p>
            <a:r>
              <a:rPr lang="en-US" dirty="0" smtClean="0">
                <a:ea typeface="ＭＳ Ｐゴシック" charset="0"/>
                <a:cs typeface="ＭＳ Ｐゴシック" charset="0"/>
              </a:rPr>
              <a:t>Educate </a:t>
            </a:r>
            <a:r>
              <a:rPr lang="en-US" dirty="0">
                <a:ea typeface="ＭＳ Ｐゴシック" charset="0"/>
                <a:cs typeface="ＭＳ Ｐゴシック" charset="0"/>
              </a:rPr>
              <a:t>yourself about disability and disability culture.</a:t>
            </a:r>
          </a:p>
          <a:p>
            <a:endParaRPr lang="en-US" dirty="0" smtClean="0">
              <a:ea typeface="ＭＳ Ｐゴシック" charset="0"/>
              <a:cs typeface="ＭＳ Ｐゴシック" charset="0"/>
            </a:endParaRPr>
          </a:p>
          <a:p>
            <a:r>
              <a:rPr lang="en-US" dirty="0" smtClean="0">
                <a:ea typeface="ＭＳ Ｐゴシック" charset="0"/>
                <a:cs typeface="ＭＳ Ｐゴシック" charset="0"/>
              </a:rPr>
              <a:t>Adopt </a:t>
            </a:r>
            <a:r>
              <a:rPr lang="en-US" dirty="0">
                <a:ea typeface="ＭＳ Ｐゴシック" charset="0"/>
                <a:cs typeface="ＭＳ Ｐゴシック" charset="0"/>
              </a:rPr>
              <a:t>a minority model of disability</a:t>
            </a:r>
            <a:r>
              <a:rPr lang="en-US" dirty="0" smtClean="0">
                <a:ea typeface="ＭＳ Ｐゴシック" charset="0"/>
                <a:cs typeface="ＭＳ Ｐゴシック" charset="0"/>
              </a:rPr>
              <a:t>.</a:t>
            </a:r>
            <a:endParaRPr lang="en-US" dirty="0">
              <a:ea typeface="ＭＳ Ｐゴシック" charset="0"/>
              <a:cs typeface="ＭＳ Ｐゴシック" charset="0"/>
            </a:endParaRPr>
          </a:p>
          <a:p>
            <a:endParaRPr lang="en-US" dirty="0" smtClean="0">
              <a:ea typeface="ＭＳ Ｐゴシック" charset="0"/>
              <a:cs typeface="ＭＳ Ｐゴシック" charset="0"/>
            </a:endParaRPr>
          </a:p>
          <a:p>
            <a:r>
              <a:rPr lang="en-US" dirty="0" smtClean="0">
                <a:ea typeface="ＭＳ Ｐゴシック" charset="0"/>
                <a:cs typeface="ＭＳ Ｐゴシック" charset="0"/>
              </a:rPr>
              <a:t>Recognize </a:t>
            </a:r>
            <a:r>
              <a:rPr lang="en-US" dirty="0">
                <a:ea typeface="ＭＳ Ｐゴシック" charset="0"/>
                <a:cs typeface="ＭＳ Ｐゴシック" charset="0"/>
              </a:rPr>
              <a:t>when you need supervision.</a:t>
            </a:r>
          </a:p>
          <a:p>
            <a:endParaRPr lang="en-US" dirty="0">
              <a:ea typeface="ＭＳ Ｐゴシック" charset="0"/>
              <a:cs typeface="ＭＳ Ｐゴシック" charset="0"/>
            </a:endParaRPr>
          </a:p>
        </p:txBody>
      </p:sp>
      <p:sp>
        <p:nvSpPr>
          <p:cNvPr id="2" name="Title 1"/>
          <p:cNvSpPr>
            <a:spLocks noGrp="1"/>
          </p:cNvSpPr>
          <p:nvPr>
            <p:ph type="title"/>
          </p:nvPr>
        </p:nvSpPr>
        <p:spPr>
          <a:xfrm>
            <a:off x="457200" y="283879"/>
            <a:ext cx="7467600" cy="1143000"/>
          </a:xfrm>
        </p:spPr>
        <p:txBody>
          <a:bodyPr wrap="square" lIns="91440" tIns="45720" rIns="91440" bIns="45720" numCol="1" anchorCtr="0" compatLnSpc="1">
            <a:prstTxWarp prst="textNoShape">
              <a:avLst/>
            </a:prstTxWarp>
            <a:noAutofit/>
          </a:bodyPr>
          <a:lstStyle/>
          <a:p>
            <a:pPr>
              <a:defRPr/>
            </a:pPr>
            <a:r>
              <a:rPr lang="en-US" sz="3600" cap="none" dirty="0">
                <a:ea typeface="ＭＳ Ｐゴシック" charset="0"/>
                <a:cs typeface="ＭＳ Ｐゴシック" charset="0"/>
              </a:rPr>
              <a:t>WORKING WITH INDIVIDUALS WITH DISABILITIES IN PSYCHOTHERAPY </a:t>
            </a:r>
            <a:r>
              <a:rPr lang="en-US" sz="1400" cap="none" dirty="0">
                <a:ea typeface="ＭＳ Ｐゴシック" charset="0"/>
                <a:cs typeface="ＭＳ Ｐゴシック" charset="0"/>
              </a:rPr>
              <a:t>(CONT.)</a:t>
            </a:r>
          </a:p>
        </p:txBody>
      </p:sp>
    </p:spTree>
    <p:extLst>
      <p:ext uri="{BB962C8B-B14F-4D97-AF65-F5344CB8AC3E}">
        <p14:creationId xmlns:p14="http://schemas.microsoft.com/office/powerpoint/2010/main" val="29676108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http://www.ted.com/talks/stella_young_i_m_not_your_inspiration_thank_you_very_much?language=</a:t>
            </a:r>
            <a:r>
              <a:rPr lang="en-US" dirty="0" smtClean="0">
                <a:hlinkClick r:id="rId2"/>
              </a:rPr>
              <a:t>en</a:t>
            </a:r>
            <a:r>
              <a:rPr lang="en-US" dirty="0" smtClean="0"/>
              <a:t> </a:t>
            </a:r>
            <a:endParaRPr lang="en-US" dirty="0"/>
          </a:p>
        </p:txBody>
      </p:sp>
      <p:sp>
        <p:nvSpPr>
          <p:cNvPr id="2" name="Title 1"/>
          <p:cNvSpPr>
            <a:spLocks noGrp="1"/>
          </p:cNvSpPr>
          <p:nvPr>
            <p:ph type="title"/>
          </p:nvPr>
        </p:nvSpPr>
        <p:spPr/>
        <p:txBody>
          <a:bodyPr/>
          <a:lstStyle/>
          <a:p>
            <a:r>
              <a:rPr lang="en-US" dirty="0" smtClean="0"/>
              <a:t>Video Clip</a:t>
            </a:r>
            <a:endParaRPr lang="en-US" dirty="0"/>
          </a:p>
        </p:txBody>
      </p:sp>
    </p:spTree>
    <p:extLst>
      <p:ext uri="{BB962C8B-B14F-4D97-AF65-F5344CB8AC3E}">
        <p14:creationId xmlns:p14="http://schemas.microsoft.com/office/powerpoint/2010/main" val="318838409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dirty="0" smtClean="0"/>
              <a:t>What questions do you have in light of the material we covered today?</a:t>
            </a:r>
            <a:endParaRPr lang="en-US" sz="4000" dirty="0"/>
          </a:p>
        </p:txBody>
      </p:sp>
      <p:sp>
        <p:nvSpPr>
          <p:cNvPr id="2" name="Title 1"/>
          <p:cNvSpPr>
            <a:spLocks noGrp="1"/>
          </p:cNvSpPr>
          <p:nvPr>
            <p:ph type="title"/>
          </p:nvPr>
        </p:nvSpPr>
        <p:spPr/>
        <p:txBody>
          <a:bodyPr/>
          <a:lstStyle/>
          <a:p>
            <a:r>
              <a:rPr lang="en-US" dirty="0" smtClean="0"/>
              <a:t>Q &amp; A</a:t>
            </a:r>
            <a:endParaRPr lang="en-US" dirty="0"/>
          </a:p>
        </p:txBody>
      </p:sp>
    </p:spTree>
    <p:extLst>
      <p:ext uri="{BB962C8B-B14F-4D97-AF65-F5344CB8AC3E}">
        <p14:creationId xmlns:p14="http://schemas.microsoft.com/office/powerpoint/2010/main" val="16969000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930" y="2513543"/>
            <a:ext cx="7944348" cy="6366772"/>
          </a:xfrm>
        </p:spPr>
        <p:txBody>
          <a:bodyPr>
            <a:noAutofit/>
          </a:bodyPr>
          <a:lstStyle/>
          <a:p>
            <a:pPr>
              <a:spcBef>
                <a:spcPct val="0"/>
              </a:spcBef>
              <a:buFont typeface="Wingdings" charset="0"/>
              <a:buNone/>
            </a:pPr>
            <a:r>
              <a:rPr lang="en-US" sz="1200" dirty="0">
                <a:ea typeface="ＭＳ Ｐゴシック" charset="0"/>
                <a:cs typeface="ＭＳ Ｐゴシック" charset="0"/>
              </a:rPr>
              <a:t>Americans with Disabilities Act of 1990, Public Law 101-336, 104 Stat. 328 (1990).</a:t>
            </a:r>
          </a:p>
          <a:p>
            <a:pPr>
              <a:spcBef>
                <a:spcPct val="0"/>
              </a:spcBef>
              <a:buFont typeface="Wingdings" charset="0"/>
              <a:buNone/>
            </a:pPr>
            <a:r>
              <a:rPr lang="en-US" sz="1200" dirty="0">
                <a:ea typeface="ＭＳ Ｐゴシック" charset="0"/>
                <a:cs typeface="ＭＳ Ｐゴシック" charset="0"/>
              </a:rPr>
              <a:t>      Retrieved from </a:t>
            </a:r>
            <a:r>
              <a:rPr lang="en-US" sz="1200" dirty="0">
                <a:ea typeface="ＭＳ Ｐゴシック" charset="0"/>
                <a:cs typeface="ＭＳ Ｐゴシック" charset="0"/>
                <a:hlinkClick r:id="rId2"/>
              </a:rPr>
              <a:t>http://www.ada.gov/pubs/adastatute08.htm</a:t>
            </a:r>
            <a:endParaRPr lang="en-US" sz="1200" dirty="0">
              <a:ea typeface="ＭＳ Ｐゴシック" charset="0"/>
              <a:cs typeface="ＭＳ Ｐゴシック" charset="0"/>
            </a:endParaRPr>
          </a:p>
          <a:p>
            <a:pPr>
              <a:spcBef>
                <a:spcPct val="0"/>
              </a:spcBef>
              <a:buFont typeface="Wingdings" charset="0"/>
              <a:buNone/>
            </a:pPr>
            <a:r>
              <a:rPr lang="en-US" sz="1200" dirty="0" smtClean="0">
                <a:ea typeface="ＭＳ Ｐゴシック" charset="0"/>
                <a:cs typeface="ＭＳ Ｐゴシック" charset="0"/>
              </a:rPr>
              <a:t>Andrews, E.A., </a:t>
            </a:r>
            <a:r>
              <a:rPr lang="en-US" sz="1200" dirty="0" err="1" smtClean="0">
                <a:ea typeface="ＭＳ Ｐゴシック" charset="0"/>
                <a:cs typeface="ＭＳ Ｐゴシック" charset="0"/>
              </a:rPr>
              <a:t>Kuemmel</a:t>
            </a:r>
            <a:r>
              <a:rPr lang="en-US" sz="1200" dirty="0" smtClean="0">
                <a:ea typeface="ＭＳ Ｐゴシック" charset="0"/>
                <a:cs typeface="ＭＳ Ｐゴシック" charset="0"/>
              </a:rPr>
              <a:t>, A., Williams, J.L., </a:t>
            </a:r>
            <a:r>
              <a:rPr lang="en-US" sz="1200" dirty="0" err="1" smtClean="0">
                <a:ea typeface="ＭＳ Ｐゴシック" charset="0"/>
                <a:cs typeface="ＭＳ Ｐゴシック" charset="0"/>
              </a:rPr>
              <a:t>Pilarski</a:t>
            </a:r>
            <a:r>
              <a:rPr lang="en-US" sz="1200" dirty="0" smtClean="0">
                <a:ea typeface="ＭＳ Ｐゴシック" charset="0"/>
                <a:cs typeface="ＭＳ Ｐゴシック" charset="0"/>
              </a:rPr>
              <a:t>, C.R., Dunn, M., &amp; Lund, E.M. (2013).  Providing culturally competent supervision to trainees with disabilities in rehabilitation settings.  </a:t>
            </a:r>
            <a:r>
              <a:rPr lang="en-US" sz="1200" i="1" dirty="0" smtClean="0">
                <a:ea typeface="ＭＳ Ｐゴシック" charset="0"/>
                <a:cs typeface="ＭＳ Ｐゴシック" charset="0"/>
              </a:rPr>
              <a:t>Rehabilitation Psychology, 58,</a:t>
            </a:r>
            <a:r>
              <a:rPr lang="en-US" sz="1200" dirty="0" smtClean="0">
                <a:ea typeface="ＭＳ Ｐゴシック" charset="0"/>
                <a:cs typeface="ＭＳ Ｐゴシック" charset="0"/>
              </a:rPr>
              <a:t> 233-244.</a:t>
            </a:r>
          </a:p>
          <a:p>
            <a:pPr>
              <a:spcBef>
                <a:spcPct val="0"/>
              </a:spcBef>
              <a:buFont typeface="Wingdings" charset="0"/>
              <a:buNone/>
            </a:pPr>
            <a:r>
              <a:rPr lang="en-US" sz="1200" dirty="0" err="1" smtClean="0">
                <a:ea typeface="ＭＳ Ｐゴシック" charset="0"/>
                <a:cs typeface="ＭＳ Ｐゴシック" charset="0"/>
              </a:rPr>
              <a:t>Artman</a:t>
            </a:r>
            <a:r>
              <a:rPr lang="en-US" sz="1200" dirty="0">
                <a:ea typeface="ＭＳ Ｐゴシック" charset="0"/>
                <a:cs typeface="ＭＳ Ｐゴシック" charset="0"/>
              </a:rPr>
              <a:t>, L.K., &amp; Daniels, J.A. (2010).  Disability and psychotherapy practice: Cultural competence and practical tips.  </a:t>
            </a:r>
            <a:r>
              <a:rPr lang="en-US" sz="1200" i="1" dirty="0">
                <a:ea typeface="ＭＳ Ｐゴシック" charset="0"/>
                <a:cs typeface="ＭＳ Ｐゴシック" charset="0"/>
              </a:rPr>
              <a:t>Professional Psychology: Research and Practice, 41,</a:t>
            </a:r>
            <a:r>
              <a:rPr lang="en-US" sz="1200" dirty="0">
                <a:ea typeface="ＭＳ Ｐゴシック" charset="0"/>
                <a:cs typeface="ＭＳ Ｐゴシック" charset="0"/>
              </a:rPr>
              <a:t> 442-448.</a:t>
            </a:r>
          </a:p>
          <a:p>
            <a:pPr>
              <a:spcBef>
                <a:spcPct val="0"/>
              </a:spcBef>
              <a:buFont typeface="Wingdings" charset="0"/>
              <a:buNone/>
            </a:pPr>
            <a:r>
              <a:rPr lang="en-US" sz="1200" dirty="0" err="1">
                <a:ea typeface="ＭＳ Ｐゴシック" charset="0"/>
                <a:cs typeface="ＭＳ Ｐゴシック" charset="0"/>
              </a:rPr>
              <a:t>Brault</a:t>
            </a:r>
            <a:r>
              <a:rPr lang="en-US" sz="1200" dirty="0">
                <a:ea typeface="ＭＳ Ｐゴシック" charset="0"/>
                <a:cs typeface="ＭＳ Ｐゴシック" charset="0"/>
              </a:rPr>
              <a:t>, M.W. (2012).  Americans with disabilities: 2010.  </a:t>
            </a:r>
            <a:r>
              <a:rPr lang="en-US" sz="1200" i="1" dirty="0">
                <a:ea typeface="ＭＳ Ｐゴシック" charset="0"/>
                <a:cs typeface="ＭＳ Ｐゴシック" charset="0"/>
              </a:rPr>
              <a:t>Current Population Reports, </a:t>
            </a:r>
            <a:endParaRPr lang="en-US" sz="1200" dirty="0">
              <a:ea typeface="ＭＳ Ｐゴシック" charset="0"/>
              <a:cs typeface="ＭＳ Ｐゴシック" charset="0"/>
            </a:endParaRPr>
          </a:p>
          <a:p>
            <a:pPr>
              <a:spcBef>
                <a:spcPct val="0"/>
              </a:spcBef>
              <a:buFont typeface="Wingdings" charset="0"/>
              <a:buNone/>
            </a:pPr>
            <a:r>
              <a:rPr lang="en-US" sz="1200" dirty="0">
                <a:ea typeface="ＭＳ Ｐゴシック" charset="0"/>
                <a:cs typeface="ＭＳ Ｐゴシック" charset="0"/>
              </a:rPr>
              <a:t>      P70-131.  Retrieved on from </a:t>
            </a:r>
            <a:r>
              <a:rPr lang="en-US" sz="1200" dirty="0">
                <a:ea typeface="ＭＳ Ｐゴシック" charset="0"/>
                <a:cs typeface="ＭＳ Ｐゴシック" charset="0"/>
                <a:hlinkClick r:id="rId3"/>
              </a:rPr>
              <a:t>www.census.gov/prod/2012pubs/p70-131.pdf</a:t>
            </a:r>
            <a:endParaRPr lang="en-US" sz="1200" dirty="0">
              <a:ea typeface="ＭＳ Ｐゴシック" charset="0"/>
              <a:cs typeface="ＭＳ Ｐゴシック" charset="0"/>
            </a:endParaRPr>
          </a:p>
          <a:p>
            <a:pPr>
              <a:spcBef>
                <a:spcPct val="0"/>
              </a:spcBef>
              <a:buFont typeface="Wingdings" charset="0"/>
              <a:buNone/>
            </a:pPr>
            <a:r>
              <a:rPr lang="en-US" sz="1200" dirty="0">
                <a:ea typeface="ＭＳ Ｐゴシック" charset="0"/>
                <a:cs typeface="ＭＳ Ｐゴシック" charset="0"/>
              </a:rPr>
              <a:t>Brown, S.E. (1996).  </a:t>
            </a:r>
            <a:r>
              <a:rPr lang="en-US" sz="1200" i="1" dirty="0">
                <a:ea typeface="ＭＳ Ｐゴシック" charset="0"/>
                <a:cs typeface="ＭＳ Ｐゴシック" charset="0"/>
              </a:rPr>
              <a:t>Disability culture: A fact sheet.</a:t>
            </a:r>
            <a:r>
              <a:rPr lang="en-US" sz="1200" dirty="0">
                <a:ea typeface="ＭＳ Ｐゴシック" charset="0"/>
                <a:cs typeface="ＭＳ Ｐゴシック" charset="0"/>
              </a:rPr>
              <a:t>  Las Cruces, NM: Institute on Disability Culture</a:t>
            </a:r>
            <a:r>
              <a:rPr lang="en-US" sz="1200" dirty="0" smtClean="0">
                <a:ea typeface="ＭＳ Ｐゴシック" charset="0"/>
                <a:cs typeface="ＭＳ Ｐゴシック" charset="0"/>
              </a:rPr>
              <a:t>.</a:t>
            </a:r>
          </a:p>
          <a:p>
            <a:pPr>
              <a:spcBef>
                <a:spcPct val="0"/>
              </a:spcBef>
              <a:buFont typeface="Wingdings" charset="0"/>
              <a:buNone/>
            </a:pPr>
            <a:r>
              <a:rPr lang="en-US" sz="1200" dirty="0" err="1" smtClean="0">
                <a:ea typeface="ＭＳ Ｐゴシック" charset="0"/>
                <a:cs typeface="ＭＳ Ｐゴシック" charset="0"/>
              </a:rPr>
              <a:t>Colella</a:t>
            </a:r>
            <a:r>
              <a:rPr lang="en-US" sz="1200" dirty="0" smtClean="0">
                <a:ea typeface="ＭＳ Ｐゴシック" charset="0"/>
                <a:cs typeface="ＭＳ Ｐゴシック" charset="0"/>
              </a:rPr>
              <a:t>, A.J. &amp; </a:t>
            </a:r>
            <a:r>
              <a:rPr lang="en-US" sz="1200" dirty="0" err="1" smtClean="0">
                <a:ea typeface="ＭＳ Ｐゴシック" charset="0"/>
                <a:cs typeface="ＭＳ Ｐゴシック" charset="0"/>
              </a:rPr>
              <a:t>Bruyere</a:t>
            </a:r>
            <a:r>
              <a:rPr lang="en-US" sz="1200" dirty="0" smtClean="0">
                <a:ea typeface="ＭＳ Ｐゴシック" charset="0"/>
                <a:cs typeface="ＭＳ Ｐゴシック" charset="0"/>
              </a:rPr>
              <a:t>, S.M. (2011).  Disability and employment: New directions for industrial and organizational psychology.  In S. </a:t>
            </a:r>
            <a:r>
              <a:rPr lang="en-US" sz="1200" dirty="0" err="1" smtClean="0">
                <a:ea typeface="ＭＳ Ｐゴシック" charset="0"/>
                <a:cs typeface="ＭＳ Ｐゴシック" charset="0"/>
              </a:rPr>
              <a:t>Zedeck</a:t>
            </a:r>
            <a:r>
              <a:rPr lang="en-US" sz="1200" dirty="0" smtClean="0">
                <a:ea typeface="ＭＳ Ｐゴシック" charset="0"/>
                <a:cs typeface="ＭＳ Ｐゴシック" charset="0"/>
              </a:rPr>
              <a:t> (Ed.), </a:t>
            </a:r>
            <a:r>
              <a:rPr lang="en-US" sz="1200" i="1" dirty="0" smtClean="0">
                <a:ea typeface="ＭＳ Ｐゴシック" charset="0"/>
                <a:cs typeface="ＭＳ Ｐゴシック" charset="0"/>
              </a:rPr>
              <a:t>APA handbook of industrial and organizational psychology, Vol. 1: Building and developing the organization </a:t>
            </a:r>
            <a:r>
              <a:rPr lang="en-US" sz="1200" dirty="0" smtClean="0">
                <a:ea typeface="ＭＳ Ｐゴシック" charset="0"/>
                <a:cs typeface="ＭＳ Ｐゴシック" charset="0"/>
              </a:rPr>
              <a:t>(pp. 473-503).  Washington, DC: American Psychological Association.</a:t>
            </a:r>
          </a:p>
          <a:p>
            <a:pPr>
              <a:spcBef>
                <a:spcPct val="0"/>
              </a:spcBef>
              <a:buFont typeface="Wingdings" charset="0"/>
              <a:buNone/>
            </a:pPr>
            <a:r>
              <a:rPr lang="en-US" sz="1200" dirty="0" err="1" smtClean="0">
                <a:ea typeface="ＭＳ Ｐゴシック" charset="0"/>
                <a:cs typeface="ＭＳ Ｐゴシック" charset="0"/>
              </a:rPr>
              <a:t>Esten</a:t>
            </a:r>
            <a:r>
              <a:rPr lang="en-US" sz="1200" dirty="0" smtClean="0">
                <a:ea typeface="ＭＳ Ｐゴシック" charset="0"/>
                <a:cs typeface="ＭＳ Ｐゴシック" charset="0"/>
              </a:rPr>
              <a:t>, G., &amp; </a:t>
            </a:r>
            <a:r>
              <a:rPr lang="en-US" sz="1200" dirty="0" err="1" smtClean="0">
                <a:ea typeface="ＭＳ Ｐゴシック" charset="0"/>
                <a:cs typeface="ＭＳ Ｐゴシック" charset="0"/>
              </a:rPr>
              <a:t>Willmott</a:t>
            </a:r>
            <a:r>
              <a:rPr lang="en-US" sz="1200" dirty="0" smtClean="0">
                <a:ea typeface="ＭＳ Ｐゴシック" charset="0"/>
                <a:cs typeface="ＭＳ Ｐゴシック" charset="0"/>
              </a:rPr>
              <a:t>, L. (1993).  Double bind messages: The effects of attitude toward disability in therapy.  </a:t>
            </a:r>
            <a:r>
              <a:rPr lang="en-US" sz="1200" i="1" dirty="0" smtClean="0">
                <a:ea typeface="ＭＳ Ｐゴシック" charset="0"/>
                <a:cs typeface="ＭＳ Ｐゴシック" charset="0"/>
              </a:rPr>
              <a:t>Women &amp; Therapy, 14, </a:t>
            </a:r>
            <a:r>
              <a:rPr lang="en-US" sz="1200" dirty="0" smtClean="0">
                <a:ea typeface="ＭＳ Ｐゴシック" charset="0"/>
                <a:cs typeface="ＭＳ Ｐゴシック" charset="0"/>
              </a:rPr>
              <a:t>29-41.</a:t>
            </a:r>
          </a:p>
          <a:p>
            <a:pPr>
              <a:spcBef>
                <a:spcPct val="0"/>
              </a:spcBef>
              <a:buFont typeface="Wingdings" charset="0"/>
              <a:buNone/>
            </a:pPr>
            <a:r>
              <a:rPr lang="en-US" sz="1200" dirty="0" err="1" smtClean="0">
                <a:ea typeface="ＭＳ Ｐゴシック" charset="0"/>
                <a:cs typeface="ＭＳ Ｐゴシック" charset="0"/>
              </a:rPr>
              <a:t>Karger</a:t>
            </a:r>
            <a:r>
              <a:rPr lang="en-US" sz="1200" dirty="0" smtClean="0">
                <a:ea typeface="ＭＳ Ｐゴシック" charset="0"/>
                <a:cs typeface="ＭＳ Ｐゴシック" charset="0"/>
              </a:rPr>
              <a:t>, H., &amp; Rose, S.R. (2010).  Revisiting the Americans with Disabilities Act after two</a:t>
            </a:r>
          </a:p>
          <a:p>
            <a:pPr>
              <a:spcBef>
                <a:spcPct val="0"/>
              </a:spcBef>
              <a:buFont typeface="Wingdings" charset="0"/>
              <a:buNone/>
            </a:pPr>
            <a:r>
              <a:rPr lang="en-US" sz="1200" dirty="0">
                <a:ea typeface="ＭＳ Ｐゴシック" charset="0"/>
                <a:cs typeface="ＭＳ Ｐゴシック" charset="0"/>
              </a:rPr>
              <a:t>	</a:t>
            </a:r>
            <a:r>
              <a:rPr lang="en-US" sz="1200" dirty="0" smtClean="0">
                <a:ea typeface="ＭＳ Ｐゴシック" charset="0"/>
                <a:cs typeface="ＭＳ Ｐゴシック" charset="0"/>
              </a:rPr>
              <a:t>decades.  </a:t>
            </a:r>
            <a:r>
              <a:rPr lang="en-US" sz="1200" i="1" dirty="0" smtClean="0">
                <a:ea typeface="ＭＳ Ｐゴシック" charset="0"/>
                <a:cs typeface="ＭＳ Ｐゴシック" charset="0"/>
              </a:rPr>
              <a:t>Journal of Social Work in Disability and Rehabilitation, 9</a:t>
            </a:r>
            <a:r>
              <a:rPr lang="en-US" sz="1200" dirty="0" smtClean="0">
                <a:ea typeface="ＭＳ Ｐゴシック" charset="0"/>
                <a:cs typeface="ＭＳ Ｐゴシック" charset="0"/>
              </a:rPr>
              <a:t>, 73-86.</a:t>
            </a:r>
          </a:p>
          <a:p>
            <a:pPr>
              <a:spcBef>
                <a:spcPct val="0"/>
              </a:spcBef>
              <a:buFont typeface="Wingdings" charset="0"/>
              <a:buNone/>
            </a:pPr>
            <a:r>
              <a:rPr lang="en-US" sz="1200" dirty="0" smtClean="0">
                <a:ea typeface="ＭＳ Ｐゴシック" charset="0"/>
                <a:cs typeface="ＭＳ Ｐゴシック" charset="0"/>
              </a:rPr>
              <a:t>Keller, R.M., &amp; </a:t>
            </a:r>
            <a:r>
              <a:rPr lang="en-US" sz="1200" dirty="0" err="1" smtClean="0">
                <a:ea typeface="ＭＳ Ｐゴシック" charset="0"/>
                <a:cs typeface="ＭＳ Ｐゴシック" charset="0"/>
              </a:rPr>
              <a:t>Galgay</a:t>
            </a:r>
            <a:r>
              <a:rPr lang="en-US" sz="1200" dirty="0" smtClean="0">
                <a:ea typeface="ＭＳ Ｐゴシック" charset="0"/>
                <a:cs typeface="ＭＳ Ｐゴシック" charset="0"/>
              </a:rPr>
              <a:t>, C.E. (2010).  </a:t>
            </a:r>
            <a:r>
              <a:rPr lang="en-US" sz="1200" dirty="0" err="1" smtClean="0">
                <a:ea typeface="ＭＳ Ｐゴシック" charset="0"/>
                <a:cs typeface="ＭＳ Ｐゴシック" charset="0"/>
              </a:rPr>
              <a:t>Microaggressive</a:t>
            </a:r>
            <a:r>
              <a:rPr lang="en-US" sz="1200" dirty="0" smtClean="0">
                <a:ea typeface="ＭＳ Ｐゴシック" charset="0"/>
                <a:cs typeface="ＭＳ Ｐゴシック" charset="0"/>
              </a:rPr>
              <a:t> experiences of people with disabilities.  In D.W. Sue (Ed.), </a:t>
            </a:r>
            <a:r>
              <a:rPr lang="en-US" sz="1200" i="1" dirty="0" err="1" smtClean="0">
                <a:ea typeface="ＭＳ Ｐゴシック" charset="0"/>
                <a:cs typeface="ＭＳ Ｐゴシック" charset="0"/>
              </a:rPr>
              <a:t>Microaggressions</a:t>
            </a:r>
            <a:r>
              <a:rPr lang="en-US" sz="1200" i="1" dirty="0" smtClean="0">
                <a:ea typeface="ＭＳ Ｐゴシック" charset="0"/>
                <a:cs typeface="ＭＳ Ｐゴシック" charset="0"/>
              </a:rPr>
              <a:t> and marginality: Manifestation, dynamics, and impact </a:t>
            </a:r>
            <a:r>
              <a:rPr lang="en-US" sz="1200" dirty="0" smtClean="0">
                <a:ea typeface="ＭＳ Ｐゴシック" charset="0"/>
                <a:cs typeface="ＭＳ Ｐゴシック" charset="0"/>
              </a:rPr>
              <a:t>(pp.241-267).  Hoboken, NJ: John Wiley &amp; Sons, Inc.</a:t>
            </a:r>
          </a:p>
          <a:p>
            <a:pPr>
              <a:spcBef>
                <a:spcPct val="0"/>
              </a:spcBef>
              <a:buFont typeface="Wingdings" charset="0"/>
              <a:buNone/>
            </a:pPr>
            <a:r>
              <a:rPr lang="en-US" sz="1200" dirty="0" err="1" smtClean="0">
                <a:ea typeface="ＭＳ Ｐゴシック" charset="0"/>
                <a:cs typeface="ＭＳ Ｐゴシック" charset="0"/>
              </a:rPr>
              <a:t>Kirshbaum</a:t>
            </a:r>
            <a:r>
              <a:rPr lang="en-US" sz="1200" dirty="0" smtClean="0">
                <a:ea typeface="ＭＳ Ｐゴシック" charset="0"/>
                <a:cs typeface="ＭＳ Ｐゴシック" charset="0"/>
              </a:rPr>
              <a:t>, M., &amp; </a:t>
            </a:r>
            <a:r>
              <a:rPr lang="en-US" sz="1200" dirty="0" err="1" smtClean="0">
                <a:ea typeface="ＭＳ Ｐゴシック" charset="0"/>
                <a:cs typeface="ＭＳ Ｐゴシック" charset="0"/>
              </a:rPr>
              <a:t>Olkin</a:t>
            </a:r>
            <a:r>
              <a:rPr lang="en-US" sz="1200" dirty="0" smtClean="0">
                <a:ea typeface="ＭＳ Ｐゴシック" charset="0"/>
                <a:cs typeface="ＭＳ Ｐゴシック" charset="0"/>
              </a:rPr>
              <a:t>, R. (2002).  Parents with physical, systemic, or visual disabilities.  </a:t>
            </a:r>
            <a:r>
              <a:rPr lang="en-US" sz="1200" i="1" dirty="0" smtClean="0">
                <a:ea typeface="ＭＳ Ｐゴシック" charset="0"/>
                <a:cs typeface="ＭＳ Ｐゴシック" charset="0"/>
              </a:rPr>
              <a:t>Sexuality and Disability, 20,</a:t>
            </a:r>
            <a:r>
              <a:rPr lang="en-US" sz="1200" dirty="0" smtClean="0">
                <a:ea typeface="ＭＳ Ｐゴシック" charset="0"/>
                <a:cs typeface="ＭＳ Ｐゴシック" charset="0"/>
              </a:rPr>
              <a:t> 67.</a:t>
            </a:r>
          </a:p>
        </p:txBody>
      </p:sp>
      <p:sp>
        <p:nvSpPr>
          <p:cNvPr id="2" name="Title 1"/>
          <p:cNvSpPr>
            <a:spLocks noGrp="1"/>
          </p:cNvSpPr>
          <p:nvPr>
            <p:ph type="title"/>
          </p:nvPr>
        </p:nvSpPr>
        <p:spPr>
          <a:xfrm>
            <a:off x="608914" y="203651"/>
            <a:ext cx="7556313" cy="1227717"/>
          </a:xfrm>
        </p:spPr>
        <p:txBody>
          <a:bodyPr/>
          <a:lstStyle/>
          <a:p>
            <a:r>
              <a:rPr lang="en-US" dirty="0" smtClean="0"/>
              <a:t>References</a:t>
            </a:r>
            <a:endParaRPr lang="en-US" dirty="0"/>
          </a:p>
        </p:txBody>
      </p:sp>
    </p:spTree>
    <p:extLst>
      <p:ext uri="{BB962C8B-B14F-4D97-AF65-F5344CB8AC3E}">
        <p14:creationId xmlns:p14="http://schemas.microsoft.com/office/powerpoint/2010/main" val="34018558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517011"/>
            <a:ext cx="7556313" cy="4144963"/>
          </a:xfrm>
        </p:spPr>
        <p:txBody>
          <a:bodyPr>
            <a:noAutofit/>
          </a:bodyPr>
          <a:lstStyle/>
          <a:p>
            <a:pPr>
              <a:spcBef>
                <a:spcPct val="0"/>
              </a:spcBef>
              <a:buFont typeface="Wingdings" charset="0"/>
              <a:buNone/>
            </a:pPr>
            <a:r>
              <a:rPr lang="en-US" sz="1200" dirty="0" smtClean="0">
                <a:ea typeface="ＭＳ Ｐゴシック" charset="0"/>
                <a:cs typeface="ＭＳ Ｐゴシック" charset="0"/>
              </a:rPr>
              <a:t>Marks, D. (1999).  </a:t>
            </a:r>
            <a:r>
              <a:rPr lang="en-US" sz="1200" i="1" dirty="0" smtClean="0">
                <a:ea typeface="ＭＳ Ｐゴシック" charset="0"/>
                <a:cs typeface="ＭＳ Ｐゴシック" charset="0"/>
              </a:rPr>
              <a:t>Disability: Controversial debates and psychosocial perspectives.  </a:t>
            </a:r>
            <a:r>
              <a:rPr lang="en-US" sz="1200" dirty="0" smtClean="0">
                <a:ea typeface="ＭＳ Ｐゴシック" charset="0"/>
                <a:cs typeface="ＭＳ Ｐゴシック" charset="0"/>
              </a:rPr>
              <a:t>London, UK: </a:t>
            </a:r>
            <a:r>
              <a:rPr lang="en-US" sz="1200" dirty="0" err="1" smtClean="0">
                <a:ea typeface="ＭＳ Ｐゴシック" charset="0"/>
                <a:cs typeface="ＭＳ Ｐゴシック" charset="0"/>
              </a:rPr>
              <a:t>Routlege</a:t>
            </a:r>
            <a:r>
              <a:rPr lang="en-US" sz="1200" dirty="0" smtClean="0">
                <a:ea typeface="ＭＳ Ｐゴシック" charset="0"/>
                <a:cs typeface="ＭＳ Ｐゴシック" charset="0"/>
              </a:rPr>
              <a:t>.</a:t>
            </a:r>
          </a:p>
          <a:p>
            <a:pPr>
              <a:spcBef>
                <a:spcPct val="0"/>
              </a:spcBef>
              <a:buFont typeface="Wingdings" charset="0"/>
              <a:buNone/>
            </a:pPr>
            <a:r>
              <a:rPr lang="en-US" sz="1200" dirty="0" smtClean="0">
                <a:ea typeface="ＭＳ Ｐゴシック" charset="0"/>
                <a:cs typeface="ＭＳ Ｐゴシック" charset="0"/>
              </a:rPr>
              <a:t>National </a:t>
            </a:r>
            <a:r>
              <a:rPr lang="en-US" sz="1200" dirty="0">
                <a:ea typeface="ＭＳ Ｐゴシック" charset="0"/>
                <a:cs typeface="ＭＳ Ｐゴシック" charset="0"/>
              </a:rPr>
              <a:t>Council on Disability (2012).  </a:t>
            </a:r>
            <a:r>
              <a:rPr lang="en-US" sz="1200" i="1" dirty="0">
                <a:ea typeface="ＭＳ Ｐゴシック" charset="0"/>
                <a:cs typeface="ＭＳ Ｐゴシック" charset="0"/>
              </a:rPr>
              <a:t>Rocking the cradle: Ensuring the right of parents with disabilities and </a:t>
            </a:r>
            <a:r>
              <a:rPr lang="en-US" sz="1200" i="1" dirty="0" smtClean="0">
                <a:ea typeface="ＭＳ Ｐゴシック" charset="0"/>
                <a:cs typeface="ＭＳ Ｐゴシック" charset="0"/>
              </a:rPr>
              <a:t>their </a:t>
            </a:r>
            <a:r>
              <a:rPr lang="en-US" sz="1200" i="1" dirty="0">
                <a:ea typeface="ＭＳ Ｐゴシック" charset="0"/>
                <a:cs typeface="ＭＳ Ｐゴシック" charset="0"/>
              </a:rPr>
              <a:t>children</a:t>
            </a:r>
            <a:r>
              <a:rPr lang="en-US" sz="1200" dirty="0">
                <a:ea typeface="ＭＳ Ｐゴシック" charset="0"/>
                <a:cs typeface="ＭＳ Ｐゴシック" charset="0"/>
              </a:rPr>
              <a:t>.  Retrieved from: http://</a:t>
            </a:r>
            <a:r>
              <a:rPr lang="en-US" sz="1200" dirty="0" err="1">
                <a:ea typeface="ＭＳ Ｐゴシック" charset="0"/>
                <a:cs typeface="ＭＳ Ｐゴシック" charset="0"/>
              </a:rPr>
              <a:t>www.ncd.gov</a:t>
            </a:r>
            <a:r>
              <a:rPr lang="en-US" sz="1200" dirty="0">
                <a:ea typeface="ＭＳ Ｐゴシック" charset="0"/>
                <a:cs typeface="ＭＳ Ｐゴシック" charset="0"/>
              </a:rPr>
              <a:t>/publications/2012/</a:t>
            </a:r>
            <a:r>
              <a:rPr lang="en-US" sz="1200" dirty="0" smtClean="0">
                <a:ea typeface="ＭＳ Ｐゴシック" charset="0"/>
                <a:cs typeface="ＭＳ Ｐゴシック" charset="0"/>
              </a:rPr>
              <a:t>Sep272012</a:t>
            </a:r>
            <a:endParaRPr lang="en-US" sz="1200" dirty="0">
              <a:ea typeface="ＭＳ Ｐゴシック" charset="0"/>
              <a:cs typeface="ＭＳ Ｐゴシック" charset="0"/>
            </a:endParaRPr>
          </a:p>
          <a:p>
            <a:pPr>
              <a:spcBef>
                <a:spcPct val="0"/>
              </a:spcBef>
              <a:buFont typeface="Wingdings" charset="0"/>
              <a:buNone/>
            </a:pPr>
            <a:r>
              <a:rPr lang="en-US" sz="1200" dirty="0" err="1">
                <a:ea typeface="ＭＳ Ｐゴシック" charset="0"/>
                <a:cs typeface="ＭＳ Ｐゴシック" charset="0"/>
              </a:rPr>
              <a:t>Olkin</a:t>
            </a:r>
            <a:r>
              <a:rPr lang="en-US" sz="1200" dirty="0">
                <a:ea typeface="ＭＳ Ｐゴシック" charset="0"/>
                <a:cs typeface="ＭＳ Ｐゴシック" charset="0"/>
              </a:rPr>
              <a:t>, R. (1999). </a:t>
            </a:r>
            <a:r>
              <a:rPr lang="en-US" sz="1200" i="1" dirty="0">
                <a:ea typeface="ＭＳ Ｐゴシック" charset="0"/>
                <a:cs typeface="ＭＳ Ｐゴシック" charset="0"/>
              </a:rPr>
              <a:t>What psychotherapists should know about disability. </a:t>
            </a:r>
            <a:r>
              <a:rPr lang="en-US" sz="1200" dirty="0">
                <a:ea typeface="ＭＳ Ｐゴシック" charset="0"/>
                <a:cs typeface="ＭＳ Ｐゴシック" charset="0"/>
              </a:rPr>
              <a:t>New </a:t>
            </a:r>
            <a:r>
              <a:rPr lang="en-US" sz="1200" dirty="0" smtClean="0">
                <a:ea typeface="ＭＳ Ｐゴシック" charset="0"/>
                <a:cs typeface="ＭＳ Ｐゴシック" charset="0"/>
              </a:rPr>
              <a:t>York, NY: </a:t>
            </a:r>
            <a:r>
              <a:rPr lang="en-US" sz="1200" dirty="0">
                <a:ea typeface="ＭＳ Ｐゴシック" charset="0"/>
                <a:cs typeface="ＭＳ Ｐゴシック" charset="0"/>
              </a:rPr>
              <a:t>Guilford Press.</a:t>
            </a:r>
          </a:p>
          <a:p>
            <a:pPr>
              <a:spcBef>
                <a:spcPct val="0"/>
              </a:spcBef>
              <a:buFont typeface="Wingdings" charset="0"/>
              <a:buNone/>
            </a:pPr>
            <a:r>
              <a:rPr lang="en-US" sz="1200" dirty="0" err="1">
                <a:ea typeface="ＭＳ Ｐゴシック" charset="0"/>
                <a:cs typeface="ＭＳ Ｐゴシック" charset="0"/>
              </a:rPr>
              <a:t>Olkin</a:t>
            </a:r>
            <a:r>
              <a:rPr lang="en-US" sz="1200" dirty="0">
                <a:ea typeface="ＭＳ Ｐゴシック" charset="0"/>
                <a:cs typeface="ＭＳ Ｐゴシック" charset="0"/>
              </a:rPr>
              <a:t>, R. (2002). Could you hold the door for me? Including disability in diversity. </a:t>
            </a:r>
            <a:r>
              <a:rPr lang="en-US" sz="1200" i="1" dirty="0">
                <a:ea typeface="ＭＳ Ｐゴシック" charset="0"/>
                <a:cs typeface="ＭＳ Ｐゴシック" charset="0"/>
              </a:rPr>
              <a:t>Cultural Diversity and Ethnic Minority Psychology, 8,</a:t>
            </a:r>
            <a:r>
              <a:rPr lang="en-US" sz="1200" dirty="0">
                <a:ea typeface="ＭＳ Ｐゴシック" charset="0"/>
                <a:cs typeface="ＭＳ Ｐゴシック" charset="0"/>
              </a:rPr>
              <a:t> 130-137. </a:t>
            </a:r>
          </a:p>
          <a:p>
            <a:pPr>
              <a:spcBef>
                <a:spcPct val="0"/>
              </a:spcBef>
              <a:buFont typeface="Wingdings" charset="0"/>
              <a:buNone/>
            </a:pPr>
            <a:r>
              <a:rPr lang="en-US" sz="1200" dirty="0" err="1">
                <a:ea typeface="ＭＳ Ｐゴシック" charset="0"/>
                <a:cs typeface="ＭＳ Ｐゴシック" charset="0"/>
              </a:rPr>
              <a:t>Olkin</a:t>
            </a:r>
            <a:r>
              <a:rPr lang="en-US" sz="1200" dirty="0">
                <a:ea typeface="ＭＳ Ｐゴシック" charset="0"/>
                <a:cs typeface="ＭＳ Ｐゴシック" charset="0"/>
              </a:rPr>
              <a:t>, R. (2011).  Disability: A primer for therapists.  In E.M. </a:t>
            </a:r>
            <a:r>
              <a:rPr lang="en-US" sz="1200" dirty="0" err="1">
                <a:ea typeface="ＭＳ Ｐゴシック" charset="0"/>
                <a:cs typeface="ＭＳ Ｐゴシック" charset="0"/>
              </a:rPr>
              <a:t>Altmaier</a:t>
            </a:r>
            <a:r>
              <a:rPr lang="en-US" sz="1200" dirty="0">
                <a:ea typeface="ＭＳ Ｐゴシック" charset="0"/>
                <a:cs typeface="ＭＳ Ｐゴシック" charset="0"/>
              </a:rPr>
              <a:t> &amp; J.C. Hansen (Eds.), </a:t>
            </a:r>
            <a:r>
              <a:rPr lang="en-US" sz="1200" i="1" dirty="0">
                <a:ea typeface="ＭＳ Ｐゴシック" charset="0"/>
                <a:cs typeface="ＭＳ Ｐゴシック" charset="0"/>
              </a:rPr>
              <a:t>The Oxford handbook of counseling psychology </a:t>
            </a:r>
            <a:r>
              <a:rPr lang="en-US" sz="1200" dirty="0">
                <a:ea typeface="ＭＳ Ｐゴシック" charset="0"/>
                <a:cs typeface="ＭＳ Ｐゴシック" charset="0"/>
              </a:rPr>
              <a:t>(pp. 460-479).  New York, NY: Oxford University Press.</a:t>
            </a:r>
          </a:p>
          <a:p>
            <a:pPr>
              <a:spcBef>
                <a:spcPct val="0"/>
              </a:spcBef>
              <a:buFont typeface="Wingdings" charset="0"/>
              <a:buNone/>
            </a:pPr>
            <a:r>
              <a:rPr lang="en-US" sz="1200" dirty="0">
                <a:ea typeface="ＭＳ Ｐゴシック" charset="0"/>
                <a:cs typeface="ＭＳ Ｐゴシック" charset="0"/>
              </a:rPr>
              <a:t>Peace, W.J. (2015).  Parenting and disability: The final frontier.  </a:t>
            </a:r>
            <a:r>
              <a:rPr lang="en-US" sz="1200" i="1" dirty="0">
                <a:ea typeface="ＭＳ Ｐゴシック" charset="0"/>
                <a:cs typeface="ＭＳ Ｐゴシック" charset="0"/>
              </a:rPr>
              <a:t>Houston Law Review, 5,</a:t>
            </a:r>
            <a:r>
              <a:rPr lang="en-US" sz="1200" dirty="0">
                <a:ea typeface="ＭＳ Ｐゴシック" charset="0"/>
                <a:cs typeface="ＭＳ Ｐゴシック" charset="0"/>
              </a:rPr>
              <a:t> 101-</a:t>
            </a:r>
          </a:p>
          <a:p>
            <a:pPr>
              <a:spcBef>
                <a:spcPct val="0"/>
              </a:spcBef>
              <a:buFont typeface="Wingdings" charset="0"/>
              <a:buNone/>
            </a:pPr>
            <a:r>
              <a:rPr lang="en-US" sz="1200" dirty="0">
                <a:ea typeface="ＭＳ Ｐゴシック" charset="0"/>
                <a:cs typeface="ＭＳ Ｐゴシック" charset="0"/>
              </a:rPr>
              <a:t>	109.</a:t>
            </a:r>
          </a:p>
          <a:p>
            <a:pPr>
              <a:spcBef>
                <a:spcPct val="0"/>
              </a:spcBef>
              <a:buNone/>
            </a:pPr>
            <a:r>
              <a:rPr lang="en-US" sz="1200" dirty="0" err="1"/>
              <a:t>Prilleltensky</a:t>
            </a:r>
            <a:r>
              <a:rPr lang="en-US" sz="1200" dirty="0"/>
              <a:t>, O. (2003).  A ramp to motherhood: The experiences of mothers with physical disabilities.  </a:t>
            </a:r>
            <a:r>
              <a:rPr lang="en-US" sz="1200" i="1" dirty="0"/>
              <a:t>Sexuality and Disability, 21,</a:t>
            </a:r>
            <a:r>
              <a:rPr lang="en-US" sz="1200" dirty="0"/>
              <a:t> 21-47.</a:t>
            </a:r>
          </a:p>
          <a:p>
            <a:pPr>
              <a:spcBef>
                <a:spcPct val="0"/>
              </a:spcBef>
              <a:buNone/>
            </a:pPr>
            <a:r>
              <a:rPr lang="en-US" sz="1200" dirty="0">
                <a:ea typeface="ＭＳ Ｐゴシック" charset="0"/>
                <a:cs typeface="ＭＳ Ｐゴシック" charset="0"/>
              </a:rPr>
              <a:t>Reinhardt, J.D., </a:t>
            </a:r>
            <a:r>
              <a:rPr lang="en-US" sz="1200" dirty="0" err="1">
                <a:ea typeface="ＭＳ Ｐゴシック" charset="0"/>
                <a:cs typeface="ＭＳ Ｐゴシック" charset="0"/>
              </a:rPr>
              <a:t>Pennycott</a:t>
            </a:r>
            <a:r>
              <a:rPr lang="en-US" sz="1200" dirty="0">
                <a:ea typeface="ＭＳ Ｐゴシック" charset="0"/>
                <a:cs typeface="ＭＳ Ｐゴシック" charset="0"/>
              </a:rPr>
              <a:t>, A., &amp; </a:t>
            </a:r>
            <a:r>
              <a:rPr lang="en-US" sz="1200" dirty="0" err="1">
                <a:ea typeface="ＭＳ Ｐゴシック" charset="0"/>
                <a:cs typeface="ＭＳ Ｐゴシック" charset="0"/>
              </a:rPr>
              <a:t>Fellinghauer</a:t>
            </a:r>
            <a:r>
              <a:rPr lang="en-US" sz="1200" dirty="0">
                <a:ea typeface="ＭＳ Ｐゴシック" charset="0"/>
                <a:cs typeface="ＭＳ Ｐゴシック" charset="0"/>
              </a:rPr>
              <a:t>, B.A.G. (2013).  Impact of a film portrayal of a police officer with spinal cord injury on attitudes towards disability: A media effects experiment.  </a:t>
            </a:r>
            <a:r>
              <a:rPr lang="en-US" sz="1200" i="1" dirty="0">
                <a:ea typeface="ＭＳ Ｐゴシック" charset="0"/>
                <a:cs typeface="ＭＳ Ｐゴシック" charset="0"/>
              </a:rPr>
              <a:t>Disability and Rehabilitation, 36, </a:t>
            </a:r>
            <a:r>
              <a:rPr lang="en-US" sz="1200" dirty="0">
                <a:ea typeface="ＭＳ Ｐゴシック" charset="0"/>
                <a:cs typeface="ＭＳ Ｐゴシック" charset="0"/>
              </a:rPr>
              <a:t>289-294.</a:t>
            </a:r>
          </a:p>
          <a:p>
            <a:pPr>
              <a:spcBef>
                <a:spcPct val="0"/>
              </a:spcBef>
              <a:buNone/>
            </a:pPr>
            <a:r>
              <a:rPr lang="en-US" sz="1200" dirty="0">
                <a:ea typeface="ＭＳ Ｐゴシック" charset="0"/>
                <a:cs typeface="ＭＳ Ｐゴシック" charset="0"/>
              </a:rPr>
              <a:t>Shaw, L.R., Chan, F., &amp; McMahon, B.T. (2012).  </a:t>
            </a:r>
            <a:r>
              <a:rPr lang="en-US" sz="1200" dirty="0" err="1">
                <a:ea typeface="ＭＳ Ｐゴシック" charset="0"/>
                <a:cs typeface="ＭＳ Ｐゴシック" charset="0"/>
              </a:rPr>
              <a:t>Intersectionality</a:t>
            </a:r>
            <a:r>
              <a:rPr lang="en-US" sz="1200" dirty="0">
                <a:ea typeface="ＭＳ Ｐゴシック" charset="0"/>
                <a:cs typeface="ＭＳ Ｐゴシック" charset="0"/>
              </a:rPr>
              <a:t> and disability harassment: The interactive effects of disability, race, age, and gender.  </a:t>
            </a:r>
            <a:r>
              <a:rPr lang="en-US" sz="1200" i="1" dirty="0">
                <a:ea typeface="ＭＳ Ｐゴシック" charset="0"/>
                <a:cs typeface="ＭＳ Ｐゴシック" charset="0"/>
              </a:rPr>
              <a:t>Rehabilitation Counseling Bulletin, 55, </a:t>
            </a:r>
            <a:r>
              <a:rPr lang="en-US" sz="1200" dirty="0">
                <a:ea typeface="ＭＳ Ｐゴシック" charset="0"/>
                <a:cs typeface="ＭＳ Ｐゴシック" charset="0"/>
              </a:rPr>
              <a:t>82-91.</a:t>
            </a:r>
          </a:p>
          <a:p>
            <a:pPr>
              <a:spcBef>
                <a:spcPct val="0"/>
              </a:spcBef>
              <a:buFont typeface="Wingdings" charset="0"/>
              <a:buNone/>
            </a:pPr>
            <a:r>
              <a:rPr lang="en-US" sz="1200" dirty="0">
                <a:ea typeface="ＭＳ Ｐゴシック" charset="0"/>
                <a:cs typeface="ＭＳ Ｐゴシック" charset="0"/>
              </a:rPr>
              <a:t>Smart, J. (2012). </a:t>
            </a:r>
            <a:r>
              <a:rPr lang="en-US" sz="1200" i="1" dirty="0">
                <a:ea typeface="ＭＳ Ｐゴシック" charset="0"/>
                <a:cs typeface="ＭＳ Ｐゴシック" charset="0"/>
              </a:rPr>
              <a:t>Disability across the developmental lifespan.  </a:t>
            </a:r>
            <a:r>
              <a:rPr lang="en-US" sz="1200" dirty="0">
                <a:ea typeface="ＭＳ Ｐゴシック" charset="0"/>
                <a:cs typeface="ＭＳ Ｐゴシック" charset="0"/>
              </a:rPr>
              <a:t>New York, NY: Springer Publishing Company.</a:t>
            </a:r>
          </a:p>
          <a:p>
            <a:pPr>
              <a:spcBef>
                <a:spcPct val="0"/>
              </a:spcBef>
              <a:buFont typeface="Wingdings" charset="0"/>
              <a:buNone/>
            </a:pPr>
            <a:r>
              <a:rPr lang="en-US" sz="1200" dirty="0">
                <a:ea typeface="ＭＳ Ｐゴシック" charset="0"/>
                <a:cs typeface="ＭＳ Ｐゴシック" charset="0"/>
              </a:rPr>
              <a:t>United Nations Enable. (2006, December 13). </a:t>
            </a:r>
            <a:r>
              <a:rPr lang="en-US" sz="1200" i="1" dirty="0">
                <a:ea typeface="ＭＳ Ｐゴシック" charset="0"/>
                <a:cs typeface="ＭＳ Ｐゴシック" charset="0"/>
              </a:rPr>
              <a:t>Convention on the rights of persons with disabilities.</a:t>
            </a:r>
            <a:r>
              <a:rPr lang="en-US" sz="1200" dirty="0">
                <a:ea typeface="ＭＳ Ｐゴシック" charset="0"/>
                <a:cs typeface="ＭＳ Ｐゴシック" charset="0"/>
              </a:rPr>
              <a:t> Retrieved November 12, 2011, </a:t>
            </a:r>
            <a:r>
              <a:rPr lang="en-US" sz="1200" dirty="0" smtClean="0">
                <a:ea typeface="ＭＳ Ｐゴシック" charset="0"/>
                <a:cs typeface="ＭＳ Ｐゴシック" charset="0"/>
              </a:rPr>
              <a:t>from </a:t>
            </a:r>
            <a:r>
              <a:rPr lang="en-US" sz="1200" dirty="0" smtClean="0">
                <a:ea typeface="ＭＳ Ｐゴシック" charset="0"/>
                <a:cs typeface="ＭＳ Ｐゴシック" charset="0"/>
                <a:hlinkClick r:id="rId2"/>
              </a:rPr>
              <a:t>http</a:t>
            </a:r>
            <a:r>
              <a:rPr lang="en-US" sz="1200" dirty="0">
                <a:ea typeface="ＭＳ Ｐゴシック" charset="0"/>
                <a:cs typeface="ＭＳ Ｐゴシック" charset="0"/>
                <a:hlinkClick r:id="rId2"/>
              </a:rPr>
              <a:t>://www.un.org/disabilities/</a:t>
            </a:r>
            <a:r>
              <a:rPr lang="en-US" sz="1200" dirty="0" smtClean="0">
                <a:ea typeface="ＭＳ Ｐゴシック" charset="0"/>
                <a:cs typeface="ＭＳ Ｐゴシック" charset="0"/>
                <a:hlinkClick r:id="rId2"/>
              </a:rPr>
              <a:t>default.asp?</a:t>
            </a:r>
            <a:r>
              <a:rPr lang="en-US" sz="1200" dirty="0">
                <a:ea typeface="ＭＳ Ｐゴシック" charset="0"/>
                <a:cs typeface="ＭＳ Ｐゴシック" charset="0"/>
                <a:hlinkClick r:id="rId2"/>
              </a:rPr>
              <a:t>id=261</a:t>
            </a:r>
            <a:endParaRPr lang="en-US" sz="1200" dirty="0">
              <a:ea typeface="ＭＳ Ｐゴシック" charset="0"/>
              <a:cs typeface="ＭＳ Ｐゴシック" charset="0"/>
            </a:endParaRPr>
          </a:p>
          <a:p>
            <a:pPr>
              <a:spcBef>
                <a:spcPct val="0"/>
              </a:spcBef>
              <a:buFont typeface="Wingdings" charset="0"/>
              <a:buNone/>
            </a:pPr>
            <a:r>
              <a:rPr lang="en-US" sz="1200" dirty="0">
                <a:ea typeface="ＭＳ Ｐゴシック" charset="0"/>
                <a:cs typeface="ＭＳ Ｐゴシック" charset="0"/>
              </a:rPr>
              <a:t>Wright, B.A. (1960).  </a:t>
            </a:r>
            <a:r>
              <a:rPr lang="en-US" sz="1200" i="1" dirty="0">
                <a:ea typeface="ＭＳ Ｐゴシック" charset="0"/>
                <a:cs typeface="ＭＳ Ｐゴシック" charset="0"/>
              </a:rPr>
              <a:t>Physical disability: A psychosocial approach.</a:t>
            </a:r>
            <a:r>
              <a:rPr lang="en-US" sz="1200" dirty="0">
                <a:ea typeface="ＭＳ Ｐゴシック" charset="0"/>
                <a:cs typeface="ＭＳ Ｐゴシック" charset="0"/>
              </a:rPr>
              <a:t>  New York: Harper &amp; Row.</a:t>
            </a:r>
          </a:p>
          <a:p>
            <a:pPr marL="0" indent="0">
              <a:buNone/>
            </a:pPr>
            <a:endParaRPr lang="en-US" sz="1200" dirty="0"/>
          </a:p>
        </p:txBody>
      </p:sp>
      <p:sp>
        <p:nvSpPr>
          <p:cNvPr id="2" name="Title 1"/>
          <p:cNvSpPr>
            <a:spLocks noGrp="1"/>
          </p:cNvSpPr>
          <p:nvPr>
            <p:ph type="title"/>
          </p:nvPr>
        </p:nvSpPr>
        <p:spPr>
          <a:xfrm>
            <a:off x="498474" y="207974"/>
            <a:ext cx="7556313" cy="1116106"/>
          </a:xfrm>
        </p:spPr>
        <p:txBody>
          <a:bodyPr/>
          <a:lstStyle/>
          <a:p>
            <a:r>
              <a:rPr lang="en-US" dirty="0" smtClean="0"/>
              <a:t>References </a:t>
            </a:r>
            <a:r>
              <a:rPr lang="en-US" sz="2800" dirty="0" smtClean="0"/>
              <a:t>(cont.)</a:t>
            </a:r>
            <a:endParaRPr lang="en-US" dirty="0"/>
          </a:p>
        </p:txBody>
      </p:sp>
    </p:spTree>
    <p:extLst>
      <p:ext uri="{BB962C8B-B14F-4D97-AF65-F5344CB8AC3E}">
        <p14:creationId xmlns:p14="http://schemas.microsoft.com/office/powerpoint/2010/main" val="23291062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800" dirty="0" smtClean="0"/>
          </a:p>
          <a:p>
            <a:pPr marL="0" indent="0" algn="ctr">
              <a:buNone/>
            </a:pPr>
            <a:r>
              <a:rPr lang="en-US" sz="2800" dirty="0" smtClean="0"/>
              <a:t>So to begin, we need to consider what a disability is.</a:t>
            </a:r>
          </a:p>
          <a:p>
            <a:pPr algn="ctr"/>
            <a:endParaRPr lang="en-US" sz="2800" dirty="0"/>
          </a:p>
          <a:p>
            <a:pPr marL="0" indent="0" algn="ctr">
              <a:buNone/>
            </a:pPr>
            <a:r>
              <a:rPr lang="en-US" sz="2800" dirty="0" smtClean="0"/>
              <a:t>How do you define disability?</a:t>
            </a:r>
            <a:endParaRPr lang="en-US" sz="2800" dirty="0"/>
          </a:p>
        </p:txBody>
      </p:sp>
      <p:sp>
        <p:nvSpPr>
          <p:cNvPr id="2" name="Title 1"/>
          <p:cNvSpPr>
            <a:spLocks noGrp="1"/>
          </p:cNvSpPr>
          <p:nvPr>
            <p:ph type="title"/>
          </p:nvPr>
        </p:nvSpPr>
        <p:spPr/>
        <p:txBody>
          <a:bodyPr/>
          <a:lstStyle/>
          <a:p>
            <a:r>
              <a:rPr lang="en-US" dirty="0" smtClean="0"/>
              <a:t>Defining Disability</a:t>
            </a:r>
            <a:endParaRPr lang="en-US" dirty="0"/>
          </a:p>
        </p:txBody>
      </p:sp>
    </p:spTree>
    <p:extLst>
      <p:ext uri="{BB962C8B-B14F-4D97-AF65-F5344CB8AC3E}">
        <p14:creationId xmlns:p14="http://schemas.microsoft.com/office/powerpoint/2010/main" val="12255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414393"/>
            <a:ext cx="7556313" cy="4921992"/>
          </a:xfrm>
        </p:spPr>
        <p:txBody>
          <a:bodyPr>
            <a:noAutofit/>
          </a:bodyPr>
          <a:lstStyle/>
          <a:p>
            <a:pPr>
              <a:spcBef>
                <a:spcPts val="0"/>
              </a:spcBef>
            </a:pPr>
            <a:r>
              <a:rPr lang="en-US" dirty="0">
                <a:ea typeface="ＭＳ Ｐゴシック" charset="0"/>
                <a:cs typeface="ＭＳ Ｐゴシック" charset="0"/>
              </a:rPr>
              <a:t>There are multiple definitions of disability</a:t>
            </a:r>
            <a:r>
              <a:rPr lang="en-US" dirty="0" smtClean="0">
                <a:ea typeface="ＭＳ Ｐゴシック" charset="0"/>
                <a:cs typeface="ＭＳ Ｐゴシック" charset="0"/>
              </a:rPr>
              <a:t>.  You might be most familiar with one of the following definitions:</a:t>
            </a:r>
          </a:p>
          <a:p>
            <a:pPr>
              <a:spcBef>
                <a:spcPts val="0"/>
              </a:spcBef>
            </a:pPr>
            <a:endParaRPr lang="en-US" dirty="0">
              <a:ea typeface="ＭＳ Ｐゴシック" charset="0"/>
              <a:cs typeface="ＭＳ Ｐゴシック" charset="0"/>
            </a:endParaRPr>
          </a:p>
          <a:p>
            <a:pPr lvl="1">
              <a:spcBef>
                <a:spcPts val="0"/>
              </a:spcBef>
            </a:pPr>
            <a:r>
              <a:rPr lang="en-US" dirty="0" smtClean="0">
                <a:ea typeface="ＭＳ Ｐゴシック" charset="0"/>
                <a:cs typeface="ＭＳ Ｐゴシック" charset="0"/>
              </a:rPr>
              <a:t>Merriam Webster: </a:t>
            </a:r>
            <a:r>
              <a:rPr lang="en-US" dirty="0"/>
              <a:t>limitation in the ability to pursue an occupation because of a physical or mental </a:t>
            </a:r>
            <a:r>
              <a:rPr lang="en-US" dirty="0" smtClean="0"/>
              <a:t>impairment</a:t>
            </a:r>
          </a:p>
          <a:p>
            <a:pPr>
              <a:spcBef>
                <a:spcPts val="0"/>
              </a:spcBef>
            </a:pPr>
            <a:endParaRPr lang="en-US" dirty="0">
              <a:ea typeface="ＭＳ Ｐゴシック" charset="0"/>
              <a:cs typeface="ＭＳ Ｐゴシック" charset="0"/>
            </a:endParaRPr>
          </a:p>
          <a:p>
            <a:pPr lvl="1">
              <a:spcBef>
                <a:spcPts val="0"/>
              </a:spcBef>
            </a:pPr>
            <a:r>
              <a:rPr lang="en-US" dirty="0" smtClean="0">
                <a:ea typeface="ＭＳ Ｐゴシック" charset="0"/>
                <a:cs typeface="ＭＳ Ｐゴシック" charset="0"/>
              </a:rPr>
              <a:t>According </a:t>
            </a:r>
            <a:r>
              <a:rPr lang="en-US" dirty="0">
                <a:ea typeface="ＭＳ Ｐゴシック" charset="0"/>
                <a:cs typeface="ＭＳ Ｐゴシック" charset="0"/>
              </a:rPr>
              <a:t>to the Americans with Disabilities Act (ADA, 1990), an individual with a disability is defined as an individual who has:</a:t>
            </a:r>
          </a:p>
          <a:p>
            <a:pPr lvl="1">
              <a:spcBef>
                <a:spcPts val="0"/>
              </a:spcBef>
              <a:buNone/>
            </a:pPr>
            <a:r>
              <a:rPr lang="en-US" sz="2000" dirty="0">
                <a:ea typeface="ＭＳ Ｐゴシック" charset="0"/>
              </a:rPr>
              <a:t>	</a:t>
            </a:r>
            <a:r>
              <a:rPr lang="ja-JP" altLang="en-US" sz="2000" dirty="0">
                <a:ea typeface="ＭＳ Ｐゴシック" charset="0"/>
              </a:rPr>
              <a:t>“</a:t>
            </a:r>
            <a:r>
              <a:rPr lang="en-US" altLang="ja-JP" sz="2000" dirty="0">
                <a:ea typeface="ＭＳ Ｐゴシック" charset="0"/>
              </a:rPr>
              <a:t>(A) a physical or mental impairment that substantially limits one or more major life activities of such individual;</a:t>
            </a:r>
          </a:p>
          <a:p>
            <a:pPr lvl="1">
              <a:spcBef>
                <a:spcPts val="0"/>
              </a:spcBef>
              <a:buNone/>
            </a:pPr>
            <a:r>
              <a:rPr lang="en-US" sz="2000" dirty="0">
                <a:ea typeface="ＭＳ Ｐゴシック" charset="0"/>
              </a:rPr>
              <a:t>	(B) a record of such an impairment; or</a:t>
            </a:r>
          </a:p>
          <a:p>
            <a:pPr lvl="1">
              <a:spcBef>
                <a:spcPts val="0"/>
              </a:spcBef>
              <a:buNone/>
            </a:pPr>
            <a:r>
              <a:rPr lang="en-US" sz="2000" dirty="0">
                <a:ea typeface="ＭＳ Ｐゴシック" charset="0"/>
              </a:rPr>
              <a:t>	(C) being regarded as having such an impairment.</a:t>
            </a:r>
            <a:r>
              <a:rPr lang="ja-JP" altLang="en-US" sz="2000" dirty="0" smtClean="0">
                <a:ea typeface="ＭＳ Ｐゴシック" charset="0"/>
              </a:rPr>
              <a:t>”</a:t>
            </a:r>
            <a:endParaRPr lang="en-US" altLang="ja-JP" sz="2000" dirty="0" smtClean="0">
              <a:ea typeface="ＭＳ Ｐゴシック" charset="0"/>
            </a:endParaRPr>
          </a:p>
          <a:p>
            <a:pPr lvl="1">
              <a:spcBef>
                <a:spcPts val="0"/>
              </a:spcBef>
              <a:buNone/>
            </a:pPr>
            <a:endParaRPr lang="en-US" altLang="ja-JP" sz="2000" dirty="0">
              <a:ea typeface="ＭＳ Ｐゴシック" charset="0"/>
            </a:endParaRPr>
          </a:p>
        </p:txBody>
      </p:sp>
      <p:sp>
        <p:nvSpPr>
          <p:cNvPr id="2" name="Title 1"/>
          <p:cNvSpPr>
            <a:spLocks noGrp="1"/>
          </p:cNvSpPr>
          <p:nvPr>
            <p:ph type="title"/>
          </p:nvPr>
        </p:nvSpPr>
        <p:spPr/>
        <p:txBody>
          <a:bodyPr/>
          <a:lstStyle/>
          <a:p>
            <a:r>
              <a:rPr lang="en-US" dirty="0" smtClean="0"/>
              <a:t>Defining Disability</a:t>
            </a:r>
            <a:endParaRPr lang="en-US" dirty="0"/>
          </a:p>
        </p:txBody>
      </p:sp>
    </p:spTree>
    <p:extLst>
      <p:ext uri="{BB962C8B-B14F-4D97-AF65-F5344CB8AC3E}">
        <p14:creationId xmlns:p14="http://schemas.microsoft.com/office/powerpoint/2010/main" val="2223308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7"/>
            <a:ext cx="7408333" cy="4048062"/>
          </a:xfrm>
        </p:spPr>
        <p:txBody>
          <a:bodyPr>
            <a:normAutofit lnSpcReduction="10000"/>
          </a:bodyPr>
          <a:lstStyle/>
          <a:p>
            <a:r>
              <a:rPr lang="en-US" dirty="0" smtClean="0"/>
              <a:t>Disability </a:t>
            </a:r>
            <a:r>
              <a:rPr lang="en-US" dirty="0"/>
              <a:t>is "the complex relationship between the environment, body and psyche, which serves to exclude certain people from becoming full participants in interpersonal, social, cultural, economic and political affairs" </a:t>
            </a:r>
            <a:r>
              <a:rPr lang="en-US" dirty="0" smtClean="0"/>
              <a:t>(Marks, 1999, p</a:t>
            </a:r>
            <a:r>
              <a:rPr lang="en-US" dirty="0"/>
              <a:t>. 611) </a:t>
            </a:r>
            <a:endParaRPr lang="en-US" dirty="0" smtClean="0"/>
          </a:p>
          <a:p>
            <a:endParaRPr lang="en-US" dirty="0" smtClean="0"/>
          </a:p>
          <a:p>
            <a:r>
              <a:rPr lang="en-US" altLang="ja-JP" dirty="0" smtClean="0">
                <a:ea typeface="ＭＳ Ｐゴシック" charset="0"/>
                <a:cs typeface="ＭＳ Ｐゴシック" charset="0"/>
              </a:rPr>
              <a:t>“Long</a:t>
            </a:r>
            <a:r>
              <a:rPr lang="en-US" altLang="ja-JP" dirty="0">
                <a:ea typeface="ＭＳ Ｐゴシック" charset="0"/>
                <a:cs typeface="ＭＳ Ｐゴシック" charset="0"/>
              </a:rPr>
              <a:t>-term physical, mental, intellectual, or sensory impairments which in interaction with various attitudinal and environmental barriers hinders…full and effective participation in society on an equal basis with others.</a:t>
            </a:r>
            <a:r>
              <a:rPr lang="ja-JP" altLang="en-US" dirty="0">
                <a:ea typeface="ＭＳ Ｐゴシック" charset="0"/>
                <a:cs typeface="ＭＳ Ｐゴシック" charset="0"/>
              </a:rPr>
              <a:t>”</a:t>
            </a:r>
            <a:r>
              <a:rPr lang="en-US" altLang="ja-JP" dirty="0">
                <a:ea typeface="ＭＳ Ｐゴシック" charset="0"/>
                <a:cs typeface="ＭＳ Ｐゴシック" charset="0"/>
              </a:rPr>
              <a:t> (United Nations Enable, 2006).</a:t>
            </a:r>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664543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2450353"/>
            <a:ext cx="7556313" cy="4467684"/>
          </a:xfrm>
        </p:spPr>
        <p:txBody>
          <a:bodyPr>
            <a:normAutofit lnSpcReduction="10000"/>
          </a:bodyPr>
          <a:lstStyle/>
          <a:p>
            <a:pPr>
              <a:spcBef>
                <a:spcPts val="0"/>
              </a:spcBef>
            </a:pPr>
            <a:r>
              <a:rPr lang="en-US" sz="2400" dirty="0">
                <a:ea typeface="ＭＳ Ｐゴシック" charset="0"/>
                <a:cs typeface="ＭＳ Ｐゴシック" charset="0"/>
              </a:rPr>
              <a:t>According to 2010 census data, approximately 57 million people in the United States (19% of the population) have a disability.</a:t>
            </a:r>
          </a:p>
          <a:p>
            <a:pPr>
              <a:spcBef>
                <a:spcPts val="0"/>
              </a:spcBef>
            </a:pPr>
            <a:endParaRPr lang="en-US" sz="2400" dirty="0">
              <a:ea typeface="ＭＳ Ｐゴシック" charset="0"/>
              <a:cs typeface="ＭＳ Ｐゴシック" charset="0"/>
            </a:endParaRPr>
          </a:p>
          <a:p>
            <a:pPr lvl="1">
              <a:spcBef>
                <a:spcPts val="0"/>
              </a:spcBef>
            </a:pPr>
            <a:r>
              <a:rPr lang="en-US" sz="2400" dirty="0">
                <a:ea typeface="ＭＳ Ｐゴシック" charset="0"/>
              </a:rPr>
              <a:t>14.9 million people experience some level of difficulty seeing, hearing, or having their speech understood.</a:t>
            </a:r>
          </a:p>
          <a:p>
            <a:pPr lvl="1">
              <a:spcBef>
                <a:spcPts val="0"/>
              </a:spcBef>
            </a:pPr>
            <a:endParaRPr lang="en-US" sz="2400" dirty="0">
              <a:ea typeface="ＭＳ Ｐゴシック" charset="0"/>
            </a:endParaRPr>
          </a:p>
          <a:p>
            <a:pPr lvl="1">
              <a:spcBef>
                <a:spcPts val="0"/>
              </a:spcBef>
            </a:pPr>
            <a:r>
              <a:rPr lang="en-US" sz="2400" dirty="0">
                <a:ea typeface="ＭＳ Ｐゴシック" charset="0"/>
              </a:rPr>
              <a:t>30.6 million people experience limitations associated with lower body ambulatory abilities.</a:t>
            </a:r>
          </a:p>
          <a:p>
            <a:pPr lvl="1">
              <a:spcBef>
                <a:spcPts val="0"/>
              </a:spcBef>
            </a:pPr>
            <a:endParaRPr lang="en-US" sz="2400" dirty="0">
              <a:ea typeface="ＭＳ Ｐゴシック" charset="0"/>
            </a:endParaRPr>
          </a:p>
          <a:p>
            <a:pPr lvl="1">
              <a:spcBef>
                <a:spcPts val="0"/>
              </a:spcBef>
            </a:pPr>
            <a:r>
              <a:rPr lang="en-US" sz="2400" dirty="0">
                <a:ea typeface="ＭＳ Ｐゴシック" charset="0"/>
              </a:rPr>
              <a:t>15.2 million people experience cognitive, mental, or emotional difficulties.</a:t>
            </a:r>
          </a:p>
          <a:p>
            <a:pPr lvl="1">
              <a:spcBef>
                <a:spcPts val="0"/>
              </a:spcBef>
            </a:pPr>
            <a:endParaRPr lang="en-US" sz="2400" dirty="0">
              <a:ea typeface="ＭＳ Ｐゴシック" charset="0"/>
            </a:endParaRPr>
          </a:p>
          <a:p>
            <a:pPr>
              <a:spcBef>
                <a:spcPts val="0"/>
              </a:spcBef>
            </a:pPr>
            <a:endParaRPr lang="en-US" sz="2400" dirty="0">
              <a:ea typeface="ＭＳ Ｐゴシック" charset="0"/>
              <a:cs typeface="ＭＳ Ｐゴシック" charset="0"/>
            </a:endParaRPr>
          </a:p>
          <a:p>
            <a:pPr>
              <a:spcBef>
                <a:spcPts val="0"/>
              </a:spcBef>
            </a:pPr>
            <a:endParaRPr lang="en-US" sz="2400" dirty="0"/>
          </a:p>
        </p:txBody>
      </p:sp>
      <p:sp>
        <p:nvSpPr>
          <p:cNvPr id="2" name="Title 1"/>
          <p:cNvSpPr>
            <a:spLocks noGrp="1"/>
          </p:cNvSpPr>
          <p:nvPr>
            <p:ph type="title"/>
          </p:nvPr>
        </p:nvSpPr>
        <p:spPr/>
        <p:txBody>
          <a:bodyPr/>
          <a:lstStyle/>
          <a:p>
            <a:r>
              <a:rPr lang="en-US" dirty="0">
                <a:ea typeface="ＭＳ Ｐゴシック" pitchFamily="34" charset="-128"/>
              </a:rPr>
              <a:t>Prevalence of Disability </a:t>
            </a:r>
            <a:r>
              <a:rPr lang="en-US" sz="2400" dirty="0">
                <a:ea typeface="ＭＳ Ｐゴシック" pitchFamily="34" charset="-128"/>
              </a:rPr>
              <a:t>(</a:t>
            </a:r>
            <a:r>
              <a:rPr lang="en-US" sz="2400" dirty="0" err="1" smtClean="0">
                <a:ea typeface="ＭＳ Ｐゴシック" pitchFamily="34" charset="-128"/>
              </a:rPr>
              <a:t>Brault</a:t>
            </a:r>
            <a:r>
              <a:rPr lang="en-US" sz="2400" dirty="0" smtClean="0">
                <a:ea typeface="ＭＳ Ｐゴシック" pitchFamily="34" charset="-128"/>
              </a:rPr>
              <a:t>, </a:t>
            </a:r>
            <a:r>
              <a:rPr lang="en-US" sz="2400" dirty="0">
                <a:ea typeface="ＭＳ Ｐゴシック" pitchFamily="34" charset="-128"/>
              </a:rPr>
              <a:t>2012)</a:t>
            </a:r>
            <a:endParaRPr lang="en-US" dirty="0"/>
          </a:p>
        </p:txBody>
      </p:sp>
    </p:spTree>
    <p:extLst>
      <p:ext uri="{BB962C8B-B14F-4D97-AF65-F5344CB8AC3E}">
        <p14:creationId xmlns:p14="http://schemas.microsoft.com/office/powerpoint/2010/main" val="33537744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Bef>
                <a:spcPts val="0"/>
              </a:spcBef>
            </a:pPr>
            <a:r>
              <a:rPr lang="en-US" sz="2400" dirty="0">
                <a:ea typeface="ＭＳ Ｐゴシック" charset="0"/>
                <a:cs typeface="ＭＳ Ｐゴシック" charset="0"/>
              </a:rPr>
              <a:t>Medical model of disability</a:t>
            </a:r>
          </a:p>
          <a:p>
            <a:pPr lvl="1">
              <a:spcBef>
                <a:spcPts val="0"/>
              </a:spcBef>
            </a:pPr>
            <a:r>
              <a:rPr lang="en-US" sz="2400" dirty="0">
                <a:ea typeface="ＭＳ Ｐゴシック" charset="0"/>
              </a:rPr>
              <a:t>Disability is viewed as a biological defect that causes abnormal functioning.</a:t>
            </a:r>
          </a:p>
          <a:p>
            <a:pPr lvl="1">
              <a:spcBef>
                <a:spcPts val="0"/>
              </a:spcBef>
              <a:buNone/>
            </a:pPr>
            <a:endParaRPr lang="en-US" sz="2400" dirty="0" smtClean="0">
              <a:ea typeface="ＭＳ Ｐゴシック" charset="0"/>
            </a:endParaRPr>
          </a:p>
          <a:p>
            <a:pPr lvl="1">
              <a:spcBef>
                <a:spcPts val="0"/>
              </a:spcBef>
              <a:buNone/>
            </a:pPr>
            <a:r>
              <a:rPr lang="en-US" sz="2400" dirty="0" smtClean="0">
                <a:ea typeface="ＭＳ Ｐゴシック" charset="0"/>
              </a:rPr>
              <a:t>Advantages:</a:t>
            </a:r>
          </a:p>
          <a:p>
            <a:pPr lvl="1">
              <a:spcBef>
                <a:spcPts val="0"/>
              </a:spcBef>
            </a:pPr>
            <a:r>
              <a:rPr lang="en-US" sz="2400" dirty="0" smtClean="0">
                <a:ea typeface="ＭＳ Ｐゴシック" charset="0"/>
              </a:rPr>
              <a:t>May lessen the stigma associated with disability</a:t>
            </a:r>
          </a:p>
          <a:p>
            <a:pPr lvl="1">
              <a:spcBef>
                <a:spcPts val="0"/>
              </a:spcBef>
            </a:pPr>
            <a:endParaRPr lang="en-US" sz="2400" dirty="0">
              <a:ea typeface="ＭＳ Ｐゴシック" charset="0"/>
            </a:endParaRPr>
          </a:p>
          <a:p>
            <a:pPr lvl="1">
              <a:spcBef>
                <a:spcPts val="0"/>
              </a:spcBef>
              <a:buNone/>
            </a:pPr>
            <a:r>
              <a:rPr lang="en-US" sz="2400" dirty="0" smtClean="0">
                <a:ea typeface="ＭＳ Ｐゴシック" charset="0"/>
              </a:rPr>
              <a:t>Disadvantages:</a:t>
            </a:r>
          </a:p>
          <a:p>
            <a:pPr lvl="1">
              <a:spcBef>
                <a:spcPts val="0"/>
              </a:spcBef>
            </a:pPr>
            <a:r>
              <a:rPr lang="en-US" sz="2400" dirty="0" smtClean="0">
                <a:ea typeface="ＭＳ Ｐゴシック" charset="0"/>
              </a:rPr>
              <a:t>May over-focus on a cure or minimization of symptoms</a:t>
            </a:r>
          </a:p>
          <a:p>
            <a:pPr lvl="1">
              <a:spcBef>
                <a:spcPts val="0"/>
              </a:spcBef>
              <a:buNone/>
            </a:pPr>
            <a:endParaRPr lang="en-US" sz="2400" dirty="0">
              <a:ea typeface="ＭＳ Ｐゴシック" charset="0"/>
            </a:endParaRPr>
          </a:p>
          <a:p>
            <a:pPr>
              <a:spcBef>
                <a:spcPts val="0"/>
              </a:spcBef>
            </a:pPr>
            <a:endParaRPr lang="en-US" sz="2400" dirty="0"/>
          </a:p>
        </p:txBody>
      </p:sp>
      <p:sp>
        <p:nvSpPr>
          <p:cNvPr id="2" name="Title 1"/>
          <p:cNvSpPr>
            <a:spLocks noGrp="1"/>
          </p:cNvSpPr>
          <p:nvPr>
            <p:ph type="title"/>
          </p:nvPr>
        </p:nvSpPr>
        <p:spPr/>
        <p:txBody>
          <a:bodyPr>
            <a:normAutofit fontScale="90000"/>
          </a:bodyPr>
          <a:lstStyle/>
          <a:p>
            <a:r>
              <a:rPr lang="en-US" dirty="0"/>
              <a:t>Models of Disability (</a:t>
            </a:r>
            <a:r>
              <a:rPr lang="en-US" dirty="0" err="1"/>
              <a:t>Olkin</a:t>
            </a:r>
            <a:r>
              <a:rPr lang="en-US" dirty="0"/>
              <a:t>, 1999, 2002, 2011)</a:t>
            </a:r>
          </a:p>
        </p:txBody>
      </p:sp>
    </p:spTree>
    <p:extLst>
      <p:ext uri="{BB962C8B-B14F-4D97-AF65-F5344CB8AC3E}">
        <p14:creationId xmlns:p14="http://schemas.microsoft.com/office/powerpoint/2010/main" val="21879528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spcBef>
                <a:spcPts val="0"/>
              </a:spcBef>
            </a:pPr>
            <a:r>
              <a:rPr lang="en-US" sz="2400" dirty="0">
                <a:ea typeface="ＭＳ Ｐゴシック" charset="0"/>
                <a:cs typeface="ＭＳ Ｐゴシック" charset="0"/>
              </a:rPr>
              <a:t>Moral model of disability</a:t>
            </a:r>
          </a:p>
          <a:p>
            <a:pPr lvl="1">
              <a:spcBef>
                <a:spcPts val="0"/>
              </a:spcBef>
            </a:pPr>
            <a:r>
              <a:rPr lang="en-US" sz="2400" dirty="0">
                <a:ea typeface="ＭＳ Ｐゴシック" charset="0"/>
              </a:rPr>
              <a:t>Disability is viewed as a defect that results from sins, lack of morals, lack of faith, and/or evil sources</a:t>
            </a:r>
            <a:r>
              <a:rPr lang="en-US" sz="2400" dirty="0" smtClean="0">
                <a:ea typeface="ＭＳ Ｐゴシック" charset="0"/>
              </a:rPr>
              <a:t>.  </a:t>
            </a:r>
          </a:p>
          <a:p>
            <a:pPr lvl="1">
              <a:spcBef>
                <a:spcPts val="0"/>
              </a:spcBef>
            </a:pPr>
            <a:r>
              <a:rPr lang="en-US" sz="2400" dirty="0" smtClean="0">
                <a:ea typeface="ＭＳ Ｐゴシック" charset="0"/>
              </a:rPr>
              <a:t>Can also be viewed as a test of faith (e.g., “God gives us only what we can bear”)</a:t>
            </a:r>
            <a:endParaRPr lang="en-US" sz="2400" dirty="0">
              <a:ea typeface="ＭＳ Ｐゴシック" charset="0"/>
            </a:endParaRPr>
          </a:p>
          <a:p>
            <a:pPr lvl="1">
              <a:spcBef>
                <a:spcPts val="0"/>
              </a:spcBef>
              <a:buNone/>
            </a:pPr>
            <a:endParaRPr lang="en-US" sz="2400" dirty="0">
              <a:ea typeface="ＭＳ Ｐゴシック" charset="0"/>
            </a:endParaRPr>
          </a:p>
          <a:p>
            <a:pPr lvl="1">
              <a:spcBef>
                <a:spcPts val="0"/>
              </a:spcBef>
              <a:buNone/>
            </a:pPr>
            <a:r>
              <a:rPr lang="en-US" sz="2400" dirty="0">
                <a:ea typeface="ＭＳ Ｐゴシック" charset="0"/>
              </a:rPr>
              <a:t>Advantages</a:t>
            </a:r>
            <a:r>
              <a:rPr lang="en-US" sz="2400" dirty="0" smtClean="0">
                <a:ea typeface="ＭＳ Ｐゴシック" charset="0"/>
              </a:rPr>
              <a:t>:</a:t>
            </a:r>
          </a:p>
          <a:p>
            <a:pPr lvl="1">
              <a:spcBef>
                <a:spcPts val="0"/>
              </a:spcBef>
            </a:pPr>
            <a:r>
              <a:rPr lang="en-US" sz="2400" dirty="0" smtClean="0">
                <a:ea typeface="ＭＳ Ｐゴシック" charset="0"/>
              </a:rPr>
              <a:t>May provide a sense of greater purpose</a:t>
            </a:r>
            <a:endParaRPr lang="en-US" sz="2400" dirty="0">
              <a:ea typeface="ＭＳ Ｐゴシック" charset="0"/>
            </a:endParaRPr>
          </a:p>
          <a:p>
            <a:pPr lvl="1">
              <a:spcBef>
                <a:spcPts val="0"/>
              </a:spcBef>
              <a:buNone/>
            </a:pPr>
            <a:endParaRPr lang="en-US" sz="2400" dirty="0">
              <a:ea typeface="ＭＳ Ｐゴシック" charset="0"/>
            </a:endParaRPr>
          </a:p>
          <a:p>
            <a:pPr lvl="1">
              <a:spcBef>
                <a:spcPts val="0"/>
              </a:spcBef>
              <a:buNone/>
            </a:pPr>
            <a:r>
              <a:rPr lang="en-US" sz="2400" dirty="0">
                <a:ea typeface="ＭＳ Ｐゴシック" charset="0"/>
              </a:rPr>
              <a:t>Disadvantages</a:t>
            </a:r>
            <a:r>
              <a:rPr lang="en-US" sz="2400" dirty="0" smtClean="0">
                <a:ea typeface="ＭＳ Ｐゴシック" charset="0"/>
              </a:rPr>
              <a:t>:</a:t>
            </a:r>
          </a:p>
          <a:p>
            <a:pPr lvl="1">
              <a:spcBef>
                <a:spcPts val="0"/>
              </a:spcBef>
            </a:pPr>
            <a:r>
              <a:rPr lang="en-US" sz="2400" dirty="0" smtClean="0">
                <a:ea typeface="ＭＳ Ｐゴシック" charset="0"/>
              </a:rPr>
              <a:t>May promote shame</a:t>
            </a:r>
          </a:p>
          <a:p>
            <a:pPr lvl="1">
              <a:spcBef>
                <a:spcPts val="0"/>
              </a:spcBef>
            </a:pPr>
            <a:r>
              <a:rPr lang="en-US" sz="2400" dirty="0" smtClean="0">
                <a:ea typeface="ＭＳ Ｐゴシック" charset="0"/>
              </a:rPr>
              <a:t>May promote hiding the disability or the individual</a:t>
            </a:r>
            <a:endParaRPr lang="en-US" sz="2400" dirty="0">
              <a:ea typeface="ＭＳ Ｐゴシック" charset="0"/>
            </a:endParaRPr>
          </a:p>
          <a:p>
            <a:pPr marL="228600" lvl="1" indent="0">
              <a:spcBef>
                <a:spcPts val="0"/>
              </a:spcBef>
              <a:buNone/>
            </a:pPr>
            <a:endParaRPr lang="en-US" sz="2400" dirty="0">
              <a:ea typeface="ＭＳ Ｐゴシック" charset="0"/>
            </a:endParaRPr>
          </a:p>
          <a:p>
            <a:endParaRPr lang="en-US" dirty="0"/>
          </a:p>
        </p:txBody>
      </p:sp>
      <p:sp>
        <p:nvSpPr>
          <p:cNvPr id="2" name="Title 1"/>
          <p:cNvSpPr>
            <a:spLocks noGrp="1"/>
          </p:cNvSpPr>
          <p:nvPr>
            <p:ph type="title"/>
          </p:nvPr>
        </p:nvSpPr>
        <p:spPr/>
        <p:txBody>
          <a:bodyPr/>
          <a:lstStyle/>
          <a:p>
            <a:r>
              <a:rPr lang="en-US" dirty="0" smtClean="0"/>
              <a:t>Models of Disability (</a:t>
            </a:r>
            <a:r>
              <a:rPr lang="en-US" dirty="0" err="1" smtClean="0"/>
              <a:t>cont</a:t>
            </a:r>
            <a:r>
              <a:rPr lang="en-US" dirty="0" smtClean="0"/>
              <a:t>).</a:t>
            </a:r>
            <a:endParaRPr lang="en-US" dirty="0"/>
          </a:p>
        </p:txBody>
      </p:sp>
    </p:spTree>
    <p:extLst>
      <p:ext uri="{BB962C8B-B14F-4D97-AF65-F5344CB8AC3E}">
        <p14:creationId xmlns:p14="http://schemas.microsoft.com/office/powerpoint/2010/main" val="23931376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Bef>
                <a:spcPts val="0"/>
              </a:spcBef>
            </a:pPr>
            <a:r>
              <a:rPr lang="en-US" sz="2400" dirty="0">
                <a:ea typeface="ＭＳ Ｐゴシック" charset="0"/>
                <a:cs typeface="ＭＳ Ｐゴシック" charset="0"/>
              </a:rPr>
              <a:t>Minority model of disability</a:t>
            </a:r>
          </a:p>
          <a:p>
            <a:pPr lvl="1">
              <a:spcBef>
                <a:spcPts val="0"/>
              </a:spcBef>
            </a:pPr>
            <a:r>
              <a:rPr lang="en-US" sz="2400" dirty="0">
                <a:ea typeface="ＭＳ Ｐゴシック" charset="0"/>
              </a:rPr>
              <a:t>Disability is socially constructed</a:t>
            </a:r>
            <a:r>
              <a:rPr lang="en-US" sz="2400" dirty="0" smtClean="0">
                <a:ea typeface="ＭＳ Ｐゴシック" charset="0"/>
              </a:rPr>
              <a:t>.</a:t>
            </a:r>
            <a:endParaRPr lang="en-US" sz="2400" dirty="0">
              <a:ea typeface="ＭＳ Ｐゴシック" charset="0"/>
            </a:endParaRPr>
          </a:p>
          <a:p>
            <a:pPr lvl="1">
              <a:spcBef>
                <a:spcPts val="0"/>
              </a:spcBef>
              <a:buNone/>
            </a:pPr>
            <a:endParaRPr lang="en-US" sz="2400" dirty="0">
              <a:ea typeface="ＭＳ Ｐゴシック" charset="0"/>
            </a:endParaRPr>
          </a:p>
          <a:p>
            <a:pPr lvl="1">
              <a:spcBef>
                <a:spcPts val="0"/>
              </a:spcBef>
              <a:buNone/>
            </a:pPr>
            <a:r>
              <a:rPr lang="en-US" sz="2400" dirty="0">
                <a:ea typeface="ＭＳ Ｐゴシック" charset="0"/>
              </a:rPr>
              <a:t>Advantages</a:t>
            </a:r>
            <a:r>
              <a:rPr lang="en-US" sz="2400" dirty="0" smtClean="0">
                <a:ea typeface="ＭＳ Ｐゴシック" charset="0"/>
              </a:rPr>
              <a:t>:</a:t>
            </a:r>
          </a:p>
          <a:p>
            <a:pPr lvl="1">
              <a:spcBef>
                <a:spcPts val="0"/>
              </a:spcBef>
            </a:pPr>
            <a:r>
              <a:rPr lang="en-US" sz="2400" dirty="0" err="1" smtClean="0">
                <a:ea typeface="ＭＳ Ｐゴシック" charset="0"/>
              </a:rPr>
              <a:t>Depathologizes</a:t>
            </a:r>
            <a:r>
              <a:rPr lang="en-US" sz="2400" dirty="0" smtClean="0">
                <a:ea typeface="ＭＳ Ｐゴシック" charset="0"/>
              </a:rPr>
              <a:t> disability</a:t>
            </a:r>
          </a:p>
          <a:p>
            <a:pPr lvl="1">
              <a:spcBef>
                <a:spcPts val="0"/>
              </a:spcBef>
            </a:pPr>
            <a:r>
              <a:rPr lang="en-US" sz="2400" dirty="0" smtClean="0">
                <a:ea typeface="ＭＳ Ｐゴシック" charset="0"/>
              </a:rPr>
              <a:t>Promotes the integration of disability into the self</a:t>
            </a:r>
            <a:endParaRPr lang="en-US" sz="2400" dirty="0">
              <a:ea typeface="ＭＳ Ｐゴシック" charset="0"/>
            </a:endParaRPr>
          </a:p>
          <a:p>
            <a:pPr lvl="1">
              <a:spcBef>
                <a:spcPts val="0"/>
              </a:spcBef>
              <a:buNone/>
            </a:pPr>
            <a:endParaRPr lang="en-US" sz="2400" dirty="0">
              <a:ea typeface="ＭＳ Ｐゴシック" charset="0"/>
            </a:endParaRPr>
          </a:p>
          <a:p>
            <a:pPr lvl="1">
              <a:spcBef>
                <a:spcPts val="0"/>
              </a:spcBef>
              <a:buNone/>
            </a:pPr>
            <a:r>
              <a:rPr lang="en-US" sz="2400" dirty="0">
                <a:ea typeface="ＭＳ Ｐゴシック" charset="0"/>
              </a:rPr>
              <a:t>Disadvantages</a:t>
            </a:r>
            <a:r>
              <a:rPr lang="en-US" sz="2400" dirty="0" smtClean="0">
                <a:ea typeface="ＭＳ Ｐゴシック" charset="0"/>
              </a:rPr>
              <a:t>:</a:t>
            </a:r>
          </a:p>
          <a:p>
            <a:pPr lvl="1">
              <a:spcBef>
                <a:spcPts val="0"/>
              </a:spcBef>
            </a:pPr>
            <a:r>
              <a:rPr lang="en-US" sz="2400" dirty="0" smtClean="0">
                <a:ea typeface="ＭＳ Ｐゴシック" charset="0"/>
              </a:rPr>
              <a:t>Calls for broad social and political changes, which may be discouraging to individuals</a:t>
            </a:r>
            <a:endParaRPr lang="en-US" sz="2400" dirty="0">
              <a:ea typeface="ＭＳ Ｐゴシック" charset="0"/>
            </a:endParaRPr>
          </a:p>
          <a:p>
            <a:pPr marL="228600" lvl="1" indent="0">
              <a:spcBef>
                <a:spcPts val="0"/>
              </a:spcBef>
              <a:buNone/>
            </a:pPr>
            <a:endParaRPr lang="en-US" sz="2400" dirty="0">
              <a:ea typeface="ＭＳ Ｐゴシック" charset="0"/>
            </a:endParaRPr>
          </a:p>
          <a:p>
            <a:endParaRPr lang="en-US" dirty="0"/>
          </a:p>
        </p:txBody>
      </p:sp>
      <p:sp>
        <p:nvSpPr>
          <p:cNvPr id="2" name="Title 1"/>
          <p:cNvSpPr>
            <a:spLocks noGrp="1"/>
          </p:cNvSpPr>
          <p:nvPr>
            <p:ph type="title"/>
          </p:nvPr>
        </p:nvSpPr>
        <p:spPr/>
        <p:txBody>
          <a:bodyPr/>
          <a:lstStyle/>
          <a:p>
            <a:r>
              <a:rPr lang="en-US" dirty="0"/>
              <a:t>Models of Disability (</a:t>
            </a:r>
            <a:r>
              <a:rPr lang="en-US" dirty="0" err="1"/>
              <a:t>cont</a:t>
            </a:r>
            <a:r>
              <a:rPr lang="en-US" dirty="0"/>
              <a:t>).</a:t>
            </a:r>
          </a:p>
        </p:txBody>
      </p:sp>
    </p:spTree>
    <p:extLst>
      <p:ext uri="{BB962C8B-B14F-4D97-AF65-F5344CB8AC3E}">
        <p14:creationId xmlns:p14="http://schemas.microsoft.com/office/powerpoint/2010/main" val="17510401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2128</TotalTime>
  <Words>2356</Words>
  <Application>Microsoft Macintosh PowerPoint</Application>
  <PresentationFormat>On-screen Show (4:3)</PresentationFormat>
  <Paragraphs>202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Waveform</vt:lpstr>
      <vt:lpstr>Clinical Practice with Individuals with Disabilities:  A Disability Culture Perspective</vt:lpstr>
      <vt:lpstr>Learning Objectives</vt:lpstr>
      <vt:lpstr>Defining Disability</vt:lpstr>
      <vt:lpstr>Defining Disability</vt:lpstr>
      <vt:lpstr>PowerPoint Presentation</vt:lpstr>
      <vt:lpstr>Prevalence of Disability (Brault, 2012)</vt:lpstr>
      <vt:lpstr>Models of Disability (Olkin, 1999, 2002, 2011)</vt:lpstr>
      <vt:lpstr>Models of Disability (cont).</vt:lpstr>
      <vt:lpstr>Models of Disability (cont).</vt:lpstr>
      <vt:lpstr>Disability Culture</vt:lpstr>
      <vt:lpstr>Disability Culture (cont.)</vt:lpstr>
      <vt:lpstr>Group Awareness Exercise</vt:lpstr>
      <vt:lpstr>Wheel / Walk a Mile In Our Shoes: Experiencing Disability in American Culture in 2017</vt:lpstr>
      <vt:lpstr>Common Experiences of People with Disabilities</vt:lpstr>
      <vt:lpstr>Common Experiences of People with Disabilities</vt:lpstr>
      <vt:lpstr>Common Experiences of People with Disabilities</vt:lpstr>
      <vt:lpstr>Common Experiences of People with Disabilities</vt:lpstr>
      <vt:lpstr>Examples of Macroaggressions</vt:lpstr>
      <vt:lpstr>Examples of Microaggressions (Kelley &amp; Galgay, 2010)</vt:lpstr>
      <vt:lpstr>Examples of Microaggressions in Therapy (Esten &amp; Willmott, 1993)</vt:lpstr>
      <vt:lpstr>WORKING WITH INDIVIDUALS WITH DISABILITIES IN PSYCHOTHERAPY</vt:lpstr>
      <vt:lpstr>WORKING WITH INDIVIDUALS WITH DISABILITIES IN PSYCHOTHERAPY (CONT.)</vt:lpstr>
      <vt:lpstr>WORKING WITH INDIVIDUALS WITH DISABILITIES IN PSYCHOTHERAPY (CONT.)</vt:lpstr>
      <vt:lpstr>WORKING WITH INDIVIDUALS WITH DISABILITIES IN PSYCHOTHERAPY (CONT.)</vt:lpstr>
      <vt:lpstr>Video Clip</vt:lpstr>
      <vt:lpstr>Q &amp; A</vt:lpstr>
      <vt:lpstr>References</vt:lpstr>
      <vt:lpstr>References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Considerations  When Working with People with Disabilities and Their Families:  A Disability Culture Perspective</dc:title>
  <dc:creator>MEGAN SAMPSON</dc:creator>
  <cp:lastModifiedBy>MEGAN Carlos</cp:lastModifiedBy>
  <cp:revision>76</cp:revision>
  <cp:lastPrinted>2015-06-26T00:05:40Z</cp:lastPrinted>
  <dcterms:created xsi:type="dcterms:W3CDTF">2015-05-18T23:17:13Z</dcterms:created>
  <dcterms:modified xsi:type="dcterms:W3CDTF">2017-03-16T03:58:06Z</dcterms:modified>
</cp:coreProperties>
</file>